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88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287000" y="685800"/>
            <a:ext cx="457200" cy="457200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173968" y="4956048"/>
            <a:ext cx="329184" cy="329184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198863" y="6089904"/>
            <a:ext cx="256032" cy="25603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863072" y="2816352"/>
            <a:ext cx="219456" cy="219456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316736" y="5797296"/>
            <a:ext cx="292608" cy="292608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188719" y="1005839"/>
            <a:ext cx="182880" cy="18288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280160" y="1920240"/>
            <a:ext cx="963137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0E6E6E"/>
                </a:solidFill>
                <a:latin typeface="Calibri"/>
              </a:rPr>
              <a:t>CHEMDU  ·  COMMUNITY CHEMISTRY  ·  LEVEL 2  ADVANCED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LECTURE  12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3291840"/>
            <a:ext cx="9631375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5800" b="1" i="0">
                <a:solidFill>
                  <a:srgbClr val="1A2D4D"/>
                </a:solidFill>
                <a:latin typeface="Calibri"/>
              </a:rPr>
              <a:t>Spectroscopy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80160" y="4617720"/>
            <a:ext cx="2194560" cy="640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280160" y="4800600"/>
            <a:ext cx="9631375" cy="6400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000" b="0" i="1">
                <a:solidFill>
                  <a:srgbClr val="6A7386"/>
                </a:solidFill>
                <a:latin typeface="Calibri"/>
              </a:rPr>
              <a:t>How light reveals chemistry — sunscreen, breathalyzers, MRI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6355080"/>
            <a:ext cx="963137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 i="0">
                <a:solidFill>
                  <a:srgbClr val="6A7386"/>
                </a:solidFill>
                <a:latin typeface="Calibri"/>
              </a:rPr>
              <a:t>chemdu.org  |  An advanced module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L2-12: Spectroscopy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2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OPENING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Light tells us everything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Sunscreen blocks UV — that's SPECTROSCOPY at work.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Breathalyzer detects ethanol — using infrared light.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MRI maps your body — using radio waves.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Today: how each kind of light interacts with matter.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l07_red_cabb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Sunscreen · breathalyzer · pregnancy test</a:t>
            </a:r>
          </a:p>
        </p:txBody>
      </p:sp>
    </p:spTree>
  </p:cSld>
  <p:clrMapOvr>
    <a:masterClrMapping/>
  </p:clrMapOvr>
  <p:transition spd="med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L2-12: Spectroscopy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3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WHAT IS SPECTROSCOPY?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Light + matter = signal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Different molecules absorb DIFFERENT wavelengths of light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That absorption pattern is a "fingerprint"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Devices measure WHICH wavelengths went through and which didn't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Used in chemistry, medicine, environmental science, forensics</a:t>
            </a:r>
          </a:p>
        </p:txBody>
      </p:sp>
    </p:spTree>
  </p:cSld>
  <p:clrMapOvr>
    <a:masterClrMapping/>
  </p:clrMapOvr>
  <p:transition spd="med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L2-12: Spectroscopy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4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6B4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6B4A82"/>
                </a:solidFill>
                <a:latin typeface="Calibri"/>
              </a:rPr>
              <a:t>🌈 EM SPECTRUM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From gamma rays to radio waves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48640" y="3200400"/>
            <a:ext cx="1584916" cy="822960"/>
          </a:xfrm>
          <a:prstGeom prst="rect">
            <a:avLst/>
          </a:prstGeom>
          <a:solidFill>
            <a:srgbClr val="6B4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3291840"/>
            <a:ext cx="1584916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γ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611880"/>
            <a:ext cx="1584916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Calibri"/>
              </a:rPr>
              <a:t>gamma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33556" y="3200400"/>
            <a:ext cx="1584916" cy="822960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133556" y="3291840"/>
            <a:ext cx="1584916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X-ray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33556" y="3611880"/>
            <a:ext cx="1584916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Calibri"/>
              </a:rPr>
              <a:t>X-ray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718472" y="3200400"/>
            <a:ext cx="1584916" cy="822960"/>
          </a:xfrm>
          <a:prstGeom prst="rect">
            <a:avLst/>
          </a:prstGeom>
          <a:solidFill>
            <a:srgbClr val="4D6E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3718472" y="3291840"/>
            <a:ext cx="1584916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UV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18472" y="3611880"/>
            <a:ext cx="1584916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Calibri"/>
              </a:rPr>
              <a:t>UV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303389" y="3200400"/>
            <a:ext cx="1584916" cy="822960"/>
          </a:xfrm>
          <a:prstGeom prst="rect">
            <a:avLst/>
          </a:prstGeom>
          <a:solidFill>
            <a:srgbClr val="CDE9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303389" y="3291840"/>
            <a:ext cx="1584916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Visible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03389" y="3611880"/>
            <a:ext cx="1584916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Calibri"/>
              </a:rPr>
              <a:t>visible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88305" y="3200400"/>
            <a:ext cx="1584916" cy="82296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888305" y="3291840"/>
            <a:ext cx="1584916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IR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88305" y="3611880"/>
            <a:ext cx="1584916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Calibri"/>
              </a:rPr>
              <a:t>IR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473222" y="3200400"/>
            <a:ext cx="1584916" cy="822960"/>
          </a:xfrm>
          <a:prstGeom prst="rect">
            <a:avLst/>
          </a:prstGeom>
          <a:solidFill>
            <a:srgbClr val="D04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473222" y="3291840"/>
            <a:ext cx="1584916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μwave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73222" y="3611880"/>
            <a:ext cx="1584916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Calibri"/>
              </a:rPr>
              <a:t>microwave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058138" y="3200400"/>
            <a:ext cx="1584916" cy="822960"/>
          </a:xfrm>
          <a:prstGeom prst="rect">
            <a:avLst/>
          </a:prstGeom>
          <a:solidFill>
            <a:srgbClr val="884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0058138" y="3291840"/>
            <a:ext cx="1584916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Radio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058138" y="3611880"/>
            <a:ext cx="1584916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Calibri"/>
              </a:rPr>
              <a:t>radio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94360" y="4572000"/>
            <a:ext cx="3606698" cy="1554480"/>
          </a:xfrm>
          <a:prstGeom prst="roundRect">
            <a:avLst/>
          </a:prstGeom>
          <a:solidFill>
            <a:srgbClr val="FAFBFC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594360" y="4572000"/>
            <a:ext cx="3606698" cy="41148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594360" y="4572000"/>
            <a:ext cx="3606698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UV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1520" y="5120640"/>
            <a:ext cx="3332378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141B2D"/>
                </a:solidFill>
                <a:latin typeface="Calibri"/>
              </a:rPr>
              <a:t>Sunscreen blocks UV ⇒ DNA stays safe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292498" y="4572000"/>
            <a:ext cx="3606698" cy="1554480"/>
          </a:xfrm>
          <a:prstGeom prst="roundRect">
            <a:avLst/>
          </a:prstGeom>
          <a:solidFill>
            <a:srgbClr val="FAFBFC"/>
          </a:solidFill>
          <a:ln w="25400">
            <a:solidFill>
              <a:srgbClr val="0E6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4292498" y="4572000"/>
            <a:ext cx="3606698" cy="41148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4292498" y="4572000"/>
            <a:ext cx="3606698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IR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429658" y="5120640"/>
            <a:ext cx="3332378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141B2D"/>
                </a:solidFill>
                <a:latin typeface="Calibri"/>
              </a:rPr>
              <a:t>Bond vibrations ⇒ breathalyzer detects ethanol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990636" y="4572000"/>
            <a:ext cx="3606698" cy="1554480"/>
          </a:xfrm>
          <a:prstGeom prst="roundRect">
            <a:avLst/>
          </a:prstGeom>
          <a:solidFill>
            <a:srgbClr val="FAFBFC"/>
          </a:solidFill>
          <a:ln w="25400">
            <a:solidFill>
              <a:srgbClr val="6B4A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7990636" y="4572000"/>
            <a:ext cx="3606698" cy="411480"/>
          </a:xfrm>
          <a:prstGeom prst="rect">
            <a:avLst/>
          </a:prstGeom>
          <a:solidFill>
            <a:srgbClr val="6B4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7990636" y="4572000"/>
            <a:ext cx="3606698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NMR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127796" y="5120640"/>
            <a:ext cx="3332378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141B2D"/>
                </a:solidFill>
                <a:latin typeface="Calibri"/>
              </a:rPr>
              <a:t>Maps hydrogen atoms ⇒ MRI medical imaging</a:t>
            </a: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L2-12: Spectroscopy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5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BEER-LAMBERT LAW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A = εbc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2419765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A = ε × b × c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A = absorbance (no units)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ε = molar absorptivity (M⁻¹cm⁻¹) — molecule property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b = path length (cm) — usually 1 cm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c = concentration (M)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More molecules in path → more light absorbed</a:t>
            </a:r>
          </a:p>
        </p:txBody>
      </p:sp>
    </p:spTree>
  </p:cSld>
  <p:clrMapOvr>
    <a:masterClrMapping/>
  </p:clrMapOvr>
  <p:transition spd="med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L2-12: Spectroscopy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6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Find concentration from absorbance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A solution shows A = 1.00. ε = 50,000 M⁻¹cm⁻¹, b = 1 cm. Find c.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A = εbc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c = A / (εb)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c = 1.00 / (50,000 × 1)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c = 2.00 × 10⁻⁵ M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2.00 × 10⁻⁵  M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L2-12: Spectroscopy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7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Standard curve method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A 0.0001 M standard reads A = 0.50. An unknown reads A = 0.75. Find unknown concentration.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A is proportional to c (Beer-Lambert)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c_unknown / c_standard = A_unknown / A_standard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c_unknown = 0.0001 × (0.75 / 0.50)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c_unknown = 1.5 × 10⁻⁴ M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1.5 × 10⁻⁴  M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L2-12: Spectroscopy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8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IR ABSORPTION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Common bond fingerprints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033272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92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Bond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Wavelength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Where you see it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O–H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~3.3 μm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Alcohols, water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C–H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~3.4 μm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Hydrocarbons (gasoline, ethanol)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C=O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~5.8 μm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Esters, ketones, fatty acids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C≡C, C≡N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~4.5 μm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Acetylene, nitriles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C–O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~9.0 μm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Sugars, plastics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L2-12: Spectroscopy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9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FLUORESCENCE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Absorb high-energy light, emit lower-energy light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Glow stick: chemical reaction → excited molecule → emits visible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Black light makes white clothes glow (UV → visible)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Some sunscreens fluoresce under UV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Used in DNA labs, medical imaging, security inks</a:t>
            </a:r>
          </a:p>
        </p:txBody>
      </p:sp>
    </p:spTree>
  </p:cSld>
  <p:clrMapOvr>
    <a:masterClrMapping/>
  </p:clrMapOvr>
  <p:transition spd="med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L2-12: Spectroscopy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10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NMR / MRI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Mapping hydrogen atoms in your body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Strong magnetic field aligns hydrogen nuclei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Radio pulse flips them; relaxation back emits a signal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Different tissues have different hydrogen densities and relaxation rates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No radiation — safer than CT scans for long-term imaging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Same idea is used in chemistry to identify unknown molecules (NMR spectroscopy)</a:t>
            </a: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L2-12: Spectroscopy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11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4F8F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4F8F6E"/>
                </a:solidFill>
                <a:latin typeface="Calibri"/>
              </a:rPr>
              <a:t>WRAP-UP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Spectroscopy tool kit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94415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65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CONCEPT  /  FORMULA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WHAT IT MEANS  /  USE</a:t>
                      </a:r>
                    </a:p>
                  </a:txBody>
                  <a:tcPr marL="128016" marT="54864" marB="36576">
                    <a:solidFill>
                      <a:srgbClr val="0E6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A = εbc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Beer–Lambert law (Concentration from absorbance)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UV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DNA damage — sunscreen blocks it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IR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Bond vibrations — breathalyzer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NMR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Hydrogen atoms — MRI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Fluorescence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Re-emit lower energy — glow stick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775</Words>
  <Application>Microsoft Office PowerPoint</Application>
  <PresentationFormat>Widescreen</PresentationFormat>
  <Paragraphs>163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Ogar Ichire</cp:lastModifiedBy>
  <cp:revision>2</cp:revision>
  <dcterms:created xsi:type="dcterms:W3CDTF">2013-01-27T09:14:16Z</dcterms:created>
  <dcterms:modified xsi:type="dcterms:W3CDTF">2026-05-06T22:26:18Z</dcterms:modified>
  <cp:category/>
</cp:coreProperties>
</file>