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0" d="100"/>
          <a:sy n="60" d="100"/>
        </p:scale>
        <p:origin x="88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548640" cy="685800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0287000" y="685800"/>
            <a:ext cx="457200" cy="457200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173968" y="4956048"/>
            <a:ext cx="329184" cy="329184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9198863" y="6089904"/>
            <a:ext cx="256032" cy="25603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0863072" y="2816352"/>
            <a:ext cx="219456" cy="219456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316736" y="5797296"/>
            <a:ext cx="292608" cy="292608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188719" y="1005839"/>
            <a:ext cx="182880" cy="18288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280160" y="1920240"/>
            <a:ext cx="963137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400" b="1" i="0">
                <a:solidFill>
                  <a:srgbClr val="0E6E6E"/>
                </a:solidFill>
                <a:latin typeface="Calibri"/>
              </a:rPr>
              <a:t>CHEMDU  ·  COMMUNITY CHEMISTRY  ·  LEVEL 2  ADVANCED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280160" y="2468880"/>
            <a:ext cx="1828800" cy="502920"/>
          </a:xfrm>
          <a:prstGeom prst="rect">
            <a:avLst/>
          </a:prstGeom>
          <a:solidFill>
            <a:srgbClr val="1A2D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280160" y="2468880"/>
            <a:ext cx="1828800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Calibri"/>
              </a:rPr>
              <a:t>LECTURE  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80160" y="3291840"/>
            <a:ext cx="9631375" cy="1463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5800" b="1" i="0">
                <a:solidFill>
                  <a:srgbClr val="1A2D4D"/>
                </a:solidFill>
                <a:latin typeface="Calibri"/>
              </a:rPr>
              <a:t>Kinetics &amp; Equilibrium (Advanced)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280160" y="4617720"/>
            <a:ext cx="2194560" cy="64008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280160" y="4800600"/>
            <a:ext cx="9631375" cy="6400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2000" b="0" i="1">
                <a:solidFill>
                  <a:srgbClr val="6A7386"/>
                </a:solidFill>
                <a:latin typeface="Calibri"/>
              </a:rPr>
              <a:t>Rate laws, half-life, and equilibrium constants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80160" y="6355080"/>
            <a:ext cx="963137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 i="0">
                <a:solidFill>
                  <a:srgbClr val="6A7386"/>
                </a:solidFill>
                <a:latin typeface="Calibri"/>
              </a:rPr>
              <a:t>chemdu.org  |  An advanced module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L2-9: Kinetics &amp; Equilibrium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2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1" i="0">
                <a:solidFill>
                  <a:srgbClr val="C99A2E"/>
                </a:solidFill>
                <a:latin typeface="Calibri"/>
              </a:rPr>
              <a:t>OPENING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Two glasses of water, two tea bags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6400800" cy="365760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68680" y="2880360"/>
            <a:ext cx="5852160" cy="338328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Hot water → uniformly tea-colored in ~1 minute.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Cold water → still pale after 10 minutes.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Same chemistry. Different speed.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Today: the math of reaction rate and equilibrium.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269480" y="2697480"/>
            <a:ext cx="4434840" cy="32461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7" name="Picture 16" descr="l09_mil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9208" y="2807208"/>
            <a:ext cx="4215383" cy="3026663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269480" y="5989320"/>
            <a:ext cx="443484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100" b="0" i="0">
                <a:solidFill>
                  <a:srgbClr val="6A7386"/>
                </a:solidFill>
                <a:latin typeface="Calibri"/>
              </a:rPr>
              <a:t>Hot vs cold tea diffusion</a:t>
            </a:r>
          </a:p>
        </p:txBody>
      </p:sp>
    </p:spTree>
  </p:cSld>
  <p:clrMapOvr>
    <a:masterClrMapping/>
  </p:clrMapOvr>
  <p:transition spd="med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L2-9: Kinetics &amp; Equilibrium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3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1" i="0">
                <a:solidFill>
                  <a:srgbClr val="0E6E6E"/>
                </a:solidFill>
                <a:latin typeface="Calibri"/>
              </a:rPr>
              <a:t>RATE OF REACTION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How fast concentration changes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68680" y="2880360"/>
            <a:ext cx="10728655" cy="1601079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 dirty="0">
                <a:solidFill>
                  <a:srgbClr val="0E6E6E"/>
                </a:solidFill>
                <a:latin typeface="Calibri"/>
              </a:rPr>
              <a:t>▸  </a:t>
            </a:r>
            <a:r>
              <a:rPr sz="1800" dirty="0">
                <a:solidFill>
                  <a:srgbClr val="141B2D"/>
                </a:solidFill>
                <a:latin typeface="Calibri"/>
              </a:rPr>
              <a:t>{Rate = Δ[concentration] / </a:t>
            </a:r>
            <a:r>
              <a:rPr sz="1800" dirty="0" err="1">
                <a:solidFill>
                  <a:srgbClr val="141B2D"/>
                </a:solidFill>
                <a:latin typeface="Calibri"/>
              </a:rPr>
              <a:t>Δt</a:t>
            </a:r>
            <a:r>
              <a:rPr sz="1800" dirty="0">
                <a:solidFill>
                  <a:srgbClr val="141B2D"/>
                </a:solidFill>
                <a:latin typeface="Calibri"/>
              </a:rPr>
              <a:t>}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 dirty="0">
                <a:solidFill>
                  <a:srgbClr val="0E6E6E"/>
                </a:solidFill>
                <a:latin typeface="Calibri"/>
              </a:rPr>
              <a:t>▸  </a:t>
            </a:r>
            <a:r>
              <a:rPr sz="1800" dirty="0">
                <a:solidFill>
                  <a:srgbClr val="141B2D"/>
                </a:solidFill>
                <a:latin typeface="Calibri"/>
              </a:rPr>
              <a:t>Units: M/s (molarity per second)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 dirty="0">
                <a:solidFill>
                  <a:srgbClr val="0E6E6E"/>
                </a:solidFill>
                <a:latin typeface="Calibri"/>
              </a:rPr>
              <a:t>▸  </a:t>
            </a:r>
            <a:r>
              <a:rPr sz="1800" dirty="0">
                <a:solidFill>
                  <a:srgbClr val="141B2D"/>
                </a:solidFill>
                <a:latin typeface="Calibri"/>
              </a:rPr>
              <a:t>Rate is positive (always)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 dirty="0">
                <a:solidFill>
                  <a:srgbClr val="0E6E6E"/>
                </a:solidFill>
                <a:latin typeface="Calibri"/>
              </a:rPr>
              <a:t>▸  </a:t>
            </a:r>
            <a:r>
              <a:rPr sz="1800" dirty="0">
                <a:solidFill>
                  <a:srgbClr val="141B2D"/>
                </a:solidFill>
                <a:latin typeface="Calibri"/>
              </a:rPr>
              <a:t>4 levers control it: temperature, concentration, surface area, catalyst</a:t>
            </a:r>
          </a:p>
        </p:txBody>
      </p:sp>
    </p:spTree>
  </p:cSld>
  <p:clrMapOvr>
    <a:masterClrMapping/>
  </p:clrMapOvr>
  <p:transition spd="med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L2-9: Kinetics &amp; Equilibrium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4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1" i="0">
                <a:solidFill>
                  <a:srgbClr val="C99A2E"/>
                </a:solidFill>
                <a:latin typeface="Calibri"/>
              </a:rPr>
              <a:t>✦ WORKED EXAMPLE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Reaction rate from data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777240"/>
          </a:xfrm>
          <a:prstGeom prst="roundRect">
            <a:avLst/>
          </a:prstGeom>
          <a:solidFill>
            <a:srgbClr val="DAE3F0"/>
          </a:solidFill>
          <a:ln w="25400">
            <a:solidFill>
              <a:srgbClr val="1A2D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77240" y="2743200"/>
            <a:ext cx="640080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3200" b="1" i="0">
                <a:solidFill>
                  <a:srgbClr val="1A2D4D"/>
                </a:solidFill>
                <a:latin typeface="Consolas"/>
              </a:rPr>
              <a:t>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2697480"/>
            <a:ext cx="9905695" cy="7772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500" b="1" i="0">
                <a:solidFill>
                  <a:srgbClr val="1A2D4D"/>
                </a:solidFill>
                <a:latin typeface="Calibri"/>
              </a:rPr>
              <a:t>Alka-Seltzer in water: [CO₂] goes from 0.00 M to 0.05 M in 10 seconds. Find the rate.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657600"/>
            <a:ext cx="11094415" cy="219456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777240" y="3840480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77240" y="3840480"/>
            <a:ext cx="320040" cy="3200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34440" y="3794760"/>
            <a:ext cx="10362895" cy="4114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Rate = Δ[CO₂] / Δt</a:t>
            </a:r>
          </a:p>
        </p:txBody>
      </p:sp>
      <p:sp>
        <p:nvSpPr>
          <p:cNvPr id="21" name="Oval 20"/>
          <p:cNvSpPr/>
          <p:nvPr/>
        </p:nvSpPr>
        <p:spPr>
          <a:xfrm>
            <a:off x="777240" y="4224528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77240" y="4224528"/>
            <a:ext cx="320040" cy="3200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34440" y="4178808"/>
            <a:ext cx="10362895" cy="4114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Rate = (0.05 - 0.00) / 10</a:t>
            </a:r>
          </a:p>
        </p:txBody>
      </p:sp>
      <p:sp>
        <p:nvSpPr>
          <p:cNvPr id="24" name="Oval 23"/>
          <p:cNvSpPr/>
          <p:nvPr/>
        </p:nvSpPr>
        <p:spPr>
          <a:xfrm>
            <a:off x="777240" y="4608576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777240" y="4608576"/>
            <a:ext cx="320040" cy="3200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34440" y="4562856"/>
            <a:ext cx="10362895" cy="4114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Rate = 0.005 M/s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48640" y="5989320"/>
            <a:ext cx="11094415" cy="640080"/>
          </a:xfrm>
          <a:prstGeom prst="roundRect">
            <a:avLst/>
          </a:prstGeom>
          <a:solidFill>
            <a:srgbClr val="E8CD8E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77240" y="5989320"/>
            <a:ext cx="1828800" cy="6400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1" i="0">
                <a:solidFill>
                  <a:srgbClr val="1A2D4D"/>
                </a:solidFill>
                <a:latin typeface="Calibri"/>
              </a:rPr>
              <a:t>✦ ANSWER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468880" y="5989320"/>
            <a:ext cx="8991295" cy="6400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800" b="1" i="0">
                <a:solidFill>
                  <a:srgbClr val="1A2D4D"/>
                </a:solidFill>
                <a:latin typeface="Consolas"/>
              </a:rPr>
              <a:t>0.005  M/s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L2-9: Kinetics &amp; Equilibrium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5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1" i="0">
                <a:solidFill>
                  <a:srgbClr val="0E6E6E"/>
                </a:solidFill>
                <a:latin typeface="Calibri"/>
              </a:rPr>
              <a:t>RATE LAW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rate = k[A]ⁿ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68680" y="2880360"/>
            <a:ext cx="10728655" cy="2010422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 dirty="0">
                <a:solidFill>
                  <a:srgbClr val="0E6E6E"/>
                </a:solidFill>
                <a:latin typeface="Calibri"/>
              </a:rPr>
              <a:t>▸  </a:t>
            </a:r>
            <a:r>
              <a:rPr sz="1800" dirty="0">
                <a:solidFill>
                  <a:srgbClr val="141B2D"/>
                </a:solidFill>
                <a:latin typeface="Calibri"/>
              </a:rPr>
              <a:t>rate = k × [reactant]ⁿ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 dirty="0">
                <a:solidFill>
                  <a:srgbClr val="0E6E6E"/>
                </a:solidFill>
                <a:latin typeface="Calibri"/>
              </a:rPr>
              <a:t>▸  </a:t>
            </a:r>
            <a:r>
              <a:rPr sz="1800" dirty="0">
                <a:solidFill>
                  <a:srgbClr val="141B2D"/>
                </a:solidFill>
                <a:latin typeface="Calibri"/>
              </a:rPr>
              <a:t>k = rate constant (depends on temperature)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 dirty="0">
                <a:solidFill>
                  <a:srgbClr val="0E6E6E"/>
                </a:solidFill>
                <a:latin typeface="Calibri"/>
              </a:rPr>
              <a:t>▸  </a:t>
            </a:r>
            <a:r>
              <a:rPr sz="1800" dirty="0">
                <a:solidFill>
                  <a:srgbClr val="141B2D"/>
                </a:solidFill>
                <a:latin typeface="Calibri"/>
              </a:rPr>
              <a:t>n = order of reaction (typically 0, 1, or 2)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 dirty="0">
                <a:solidFill>
                  <a:srgbClr val="0E6E6E"/>
                </a:solidFill>
                <a:latin typeface="Calibri"/>
              </a:rPr>
              <a:t>▸  </a:t>
            </a:r>
            <a:r>
              <a:rPr sz="1800" dirty="0">
                <a:solidFill>
                  <a:srgbClr val="141B2D"/>
                </a:solidFill>
                <a:latin typeface="Calibri"/>
              </a:rPr>
              <a:t>$BLU{First-order} (n=1): rate ∝ [A] — like radioactive decay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 dirty="0">
                <a:solidFill>
                  <a:srgbClr val="0E6E6E"/>
                </a:solidFill>
                <a:latin typeface="Calibri"/>
              </a:rPr>
              <a:t>▸  </a:t>
            </a:r>
            <a:r>
              <a:rPr sz="1800" dirty="0">
                <a:solidFill>
                  <a:srgbClr val="141B2D"/>
                </a:solidFill>
                <a:latin typeface="Calibri"/>
              </a:rPr>
              <a:t>$BLU{Second-order} (n=2): rate ∝ [A]² — many enzyme reactions</a:t>
            </a:r>
          </a:p>
        </p:txBody>
      </p:sp>
    </p:spTree>
  </p:cSld>
  <p:clrMapOvr>
    <a:masterClrMapping/>
  </p:clrMapOvr>
  <p:transition spd="med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L2-9: Kinetics &amp; Equilibrium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6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1" i="0">
                <a:solidFill>
                  <a:srgbClr val="0E6E6E"/>
                </a:solidFill>
                <a:latin typeface="Calibri"/>
              </a:rPr>
              <a:t>HALF-LIFE FOR FIRST-ORDER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t₁/₂ = 0.693 / k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68680" y="2880360"/>
            <a:ext cx="10728655" cy="1601079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 dirty="0">
                <a:solidFill>
                  <a:srgbClr val="0E6E6E"/>
                </a:solidFill>
                <a:latin typeface="Calibri"/>
              </a:rPr>
              <a:t>▸  </a:t>
            </a:r>
            <a:r>
              <a:rPr sz="1800" dirty="0">
                <a:solidFill>
                  <a:srgbClr val="141B2D"/>
                </a:solidFill>
                <a:latin typeface="Calibri"/>
              </a:rPr>
              <a:t>t₁/₂ = 0.693 / k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 dirty="0">
                <a:solidFill>
                  <a:srgbClr val="0E6E6E"/>
                </a:solidFill>
                <a:latin typeface="Calibri"/>
              </a:rPr>
              <a:t>▸  </a:t>
            </a:r>
            <a:r>
              <a:rPr sz="1800" dirty="0">
                <a:solidFill>
                  <a:srgbClr val="141B2D"/>
                </a:solidFill>
                <a:latin typeface="Calibri"/>
              </a:rPr>
              <a:t>Half-life is CONSTANT for first-order reactions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 dirty="0">
                <a:solidFill>
                  <a:srgbClr val="0E6E6E"/>
                </a:solidFill>
                <a:latin typeface="Calibri"/>
              </a:rPr>
              <a:t>▸  </a:t>
            </a:r>
            <a:r>
              <a:rPr sz="1800" dirty="0">
                <a:solidFill>
                  <a:srgbClr val="141B2D"/>
                </a:solidFill>
                <a:latin typeface="Calibri"/>
              </a:rPr>
              <a:t>Doesn't depend on starting amount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 dirty="0">
                <a:solidFill>
                  <a:srgbClr val="0E6E6E"/>
                </a:solidFill>
                <a:latin typeface="Calibri"/>
              </a:rPr>
              <a:t>▸  </a:t>
            </a:r>
            <a:r>
              <a:rPr sz="1800" dirty="0">
                <a:solidFill>
                  <a:srgbClr val="141B2D"/>
                </a:solidFill>
                <a:latin typeface="Calibri"/>
              </a:rPr>
              <a:t>Used in radioactive decay, drug clearance, food spoilage</a:t>
            </a:r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L2-9: Kinetics &amp; Equilibrium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7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1" i="0">
                <a:solidFill>
                  <a:srgbClr val="C99A2E"/>
                </a:solidFill>
                <a:latin typeface="Calibri"/>
              </a:rPr>
              <a:t>✦ WORKED EXAMPLE 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Half-life from rate constant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777240"/>
          </a:xfrm>
          <a:prstGeom prst="roundRect">
            <a:avLst/>
          </a:prstGeom>
          <a:solidFill>
            <a:srgbClr val="DAE3F0"/>
          </a:solidFill>
          <a:ln w="25400">
            <a:solidFill>
              <a:srgbClr val="1A2D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77240" y="2743200"/>
            <a:ext cx="640080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3200" b="1" i="0">
                <a:solidFill>
                  <a:srgbClr val="1A2D4D"/>
                </a:solidFill>
                <a:latin typeface="Consolas"/>
              </a:rPr>
              <a:t>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2697480"/>
            <a:ext cx="9905695" cy="7772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500" b="1" i="0">
                <a:solidFill>
                  <a:srgbClr val="1A2D4D"/>
                </a:solidFill>
                <a:latin typeface="Calibri"/>
              </a:rPr>
              <a:t>A first-order reaction has k = 0.1386 hr⁻¹. Find the half-life.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657600"/>
            <a:ext cx="11094415" cy="219456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777240" y="3840480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77240" y="3840480"/>
            <a:ext cx="320040" cy="3200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34440" y="3794760"/>
            <a:ext cx="10362895" cy="4114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t₁/₂ = 0.693 / k</a:t>
            </a:r>
          </a:p>
        </p:txBody>
      </p:sp>
      <p:sp>
        <p:nvSpPr>
          <p:cNvPr id="21" name="Oval 20"/>
          <p:cNvSpPr/>
          <p:nvPr/>
        </p:nvSpPr>
        <p:spPr>
          <a:xfrm>
            <a:off x="777240" y="4224528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77240" y="4224528"/>
            <a:ext cx="320040" cy="3200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34440" y="4178808"/>
            <a:ext cx="10362895" cy="4114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t₁/₂ = 0.693 / 0.1386</a:t>
            </a:r>
          </a:p>
        </p:txBody>
      </p:sp>
      <p:sp>
        <p:nvSpPr>
          <p:cNvPr id="24" name="Oval 23"/>
          <p:cNvSpPr/>
          <p:nvPr/>
        </p:nvSpPr>
        <p:spPr>
          <a:xfrm>
            <a:off x="777240" y="4608576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777240" y="4608576"/>
            <a:ext cx="320040" cy="3200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34440" y="4562856"/>
            <a:ext cx="10362895" cy="4114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t₁/₂ = 5.00 hours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48640" y="5989320"/>
            <a:ext cx="11094415" cy="640080"/>
          </a:xfrm>
          <a:prstGeom prst="roundRect">
            <a:avLst/>
          </a:prstGeom>
          <a:solidFill>
            <a:srgbClr val="E8CD8E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77240" y="5989320"/>
            <a:ext cx="1828800" cy="6400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1" i="0">
                <a:solidFill>
                  <a:srgbClr val="1A2D4D"/>
                </a:solidFill>
                <a:latin typeface="Calibri"/>
              </a:rPr>
              <a:t>✦ ANSWER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468880" y="5989320"/>
            <a:ext cx="8991295" cy="6400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800" b="1" i="0">
                <a:solidFill>
                  <a:srgbClr val="1A2D4D"/>
                </a:solidFill>
                <a:latin typeface="Consolas"/>
              </a:rPr>
              <a:t>5.00  hours</a:t>
            </a: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L2-9: Kinetics &amp; Equilibrium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8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1" i="0">
                <a:solidFill>
                  <a:srgbClr val="C99A2E"/>
                </a:solidFill>
                <a:latin typeface="Calibri"/>
              </a:rPr>
              <a:t>✦ WORKED EXAMPLE 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Carbon-14 dating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777240"/>
          </a:xfrm>
          <a:prstGeom prst="roundRect">
            <a:avLst/>
          </a:prstGeom>
          <a:solidFill>
            <a:srgbClr val="DAE3F0"/>
          </a:solidFill>
          <a:ln w="25400">
            <a:solidFill>
              <a:srgbClr val="1A2D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77240" y="2743200"/>
            <a:ext cx="640080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3200" b="1" i="0">
                <a:solidFill>
                  <a:srgbClr val="1A2D4D"/>
                </a:solidFill>
                <a:latin typeface="Consolas"/>
              </a:rPr>
              <a:t>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2697480"/>
            <a:ext cx="9905695" cy="7772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500" b="1" i="0">
                <a:solidFill>
                  <a:srgbClr val="1A2D4D"/>
                </a:solidFill>
                <a:latin typeface="Calibri"/>
              </a:rPr>
              <a:t>C-14 has t₁/₂ = 5,730 years. After 17,190 years, how much of a 100 g sample remains?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657600"/>
            <a:ext cx="11094415" cy="219456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777240" y="3840480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77240" y="3840480"/>
            <a:ext cx="320040" cy="3200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34440" y="3794760"/>
            <a:ext cx="10362895" cy="4114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n = time / t₁/₂</a:t>
            </a:r>
          </a:p>
        </p:txBody>
      </p:sp>
      <p:sp>
        <p:nvSpPr>
          <p:cNvPr id="21" name="Oval 20"/>
          <p:cNvSpPr/>
          <p:nvPr/>
        </p:nvSpPr>
        <p:spPr>
          <a:xfrm>
            <a:off x="777240" y="4224528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77240" y="4224528"/>
            <a:ext cx="320040" cy="3200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34440" y="4178808"/>
            <a:ext cx="10362895" cy="4114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n = 17,190 / 5,730 = 3 half-lives</a:t>
            </a:r>
          </a:p>
        </p:txBody>
      </p:sp>
      <p:sp>
        <p:nvSpPr>
          <p:cNvPr id="24" name="Oval 23"/>
          <p:cNvSpPr/>
          <p:nvPr/>
        </p:nvSpPr>
        <p:spPr>
          <a:xfrm>
            <a:off x="777240" y="4608576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777240" y="4608576"/>
            <a:ext cx="320040" cy="3200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34440" y="4562856"/>
            <a:ext cx="10362895" cy="4114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Remaining = 100 × (1/2)³</a:t>
            </a:r>
          </a:p>
        </p:txBody>
      </p:sp>
      <p:sp>
        <p:nvSpPr>
          <p:cNvPr id="27" name="Oval 26"/>
          <p:cNvSpPr/>
          <p:nvPr/>
        </p:nvSpPr>
        <p:spPr>
          <a:xfrm>
            <a:off x="777240" y="4992624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77240" y="4992624"/>
            <a:ext cx="320040" cy="3200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234440" y="4946904"/>
            <a:ext cx="10362895" cy="4114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Remaining = 100 × 0.125</a:t>
            </a:r>
          </a:p>
        </p:txBody>
      </p:sp>
      <p:sp>
        <p:nvSpPr>
          <p:cNvPr id="30" name="Oval 29"/>
          <p:cNvSpPr/>
          <p:nvPr/>
        </p:nvSpPr>
        <p:spPr>
          <a:xfrm>
            <a:off x="777240" y="5376672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777240" y="5376672"/>
            <a:ext cx="320040" cy="3200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234440" y="5330952"/>
            <a:ext cx="10362895" cy="4114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Remaining = 12.5 g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48640" y="5989320"/>
            <a:ext cx="11094415" cy="640080"/>
          </a:xfrm>
          <a:prstGeom prst="roundRect">
            <a:avLst/>
          </a:prstGeom>
          <a:solidFill>
            <a:srgbClr val="E8CD8E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777240" y="5989320"/>
            <a:ext cx="1828800" cy="6400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1" i="0">
                <a:solidFill>
                  <a:srgbClr val="1A2D4D"/>
                </a:solidFill>
                <a:latin typeface="Calibri"/>
              </a:rPr>
              <a:t>✦ ANSWER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468880" y="5989320"/>
            <a:ext cx="8991295" cy="6400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800" b="1" i="0">
                <a:solidFill>
                  <a:srgbClr val="1A2D4D"/>
                </a:solidFill>
                <a:latin typeface="Consolas"/>
              </a:rPr>
              <a:t>12.5  g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L2-9: Kinetics &amp; Equilibrium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9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1" i="0">
                <a:solidFill>
                  <a:srgbClr val="0E6E6E"/>
                </a:solidFill>
                <a:latin typeface="Calibri"/>
              </a:rPr>
              <a:t>EQUILIBRIUM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Forward and backward rates equal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68680" y="2880360"/>
            <a:ext cx="10728655" cy="2419765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 dirty="0">
                <a:solidFill>
                  <a:srgbClr val="0E6E6E"/>
                </a:solidFill>
                <a:latin typeface="Calibri"/>
              </a:rPr>
              <a:t>▸  </a:t>
            </a:r>
            <a:r>
              <a:rPr sz="1800" dirty="0">
                <a:solidFill>
                  <a:srgbClr val="141B2D"/>
                </a:solidFill>
                <a:latin typeface="Calibri"/>
              </a:rPr>
              <a:t>Reactions can go BOTH ways: A + B ⇌ C + D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 dirty="0">
                <a:solidFill>
                  <a:srgbClr val="0E6E6E"/>
                </a:solidFill>
                <a:latin typeface="Calibri"/>
              </a:rPr>
              <a:t>▸  </a:t>
            </a:r>
            <a:r>
              <a:rPr sz="1800" dirty="0">
                <a:solidFill>
                  <a:srgbClr val="141B2D"/>
                </a:solidFill>
                <a:latin typeface="Calibri"/>
              </a:rPr>
              <a:t>At equilibrium, both rates are equal — but NOT zero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 dirty="0">
                <a:solidFill>
                  <a:srgbClr val="0E6E6E"/>
                </a:solidFill>
                <a:latin typeface="Calibri"/>
              </a:rPr>
              <a:t>▸  </a:t>
            </a:r>
            <a:r>
              <a:rPr sz="1800" dirty="0">
                <a:solidFill>
                  <a:srgbClr val="141B2D"/>
                </a:solidFill>
                <a:latin typeface="Calibri"/>
              </a:rPr>
              <a:t>{K = [products] / [reactants]}  (raised to coefficients)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 dirty="0">
                <a:solidFill>
                  <a:srgbClr val="0E6E6E"/>
                </a:solidFill>
                <a:latin typeface="Calibri"/>
              </a:rPr>
              <a:t>▸  </a:t>
            </a:r>
            <a:r>
              <a:rPr sz="1800" dirty="0">
                <a:solidFill>
                  <a:srgbClr val="141B2D"/>
                </a:solidFill>
                <a:latin typeface="Calibri"/>
              </a:rPr>
              <a:t>K &gt;&gt; 1}: products favored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 dirty="0">
                <a:solidFill>
                  <a:srgbClr val="0E6E6E"/>
                </a:solidFill>
                <a:latin typeface="Calibri"/>
              </a:rPr>
              <a:t>▸  </a:t>
            </a:r>
            <a:r>
              <a:rPr sz="1800" dirty="0">
                <a:solidFill>
                  <a:srgbClr val="141B2D"/>
                </a:solidFill>
                <a:latin typeface="Calibri"/>
              </a:rPr>
              <a:t>{K &lt;&lt; 1}: reactants favored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 dirty="0">
                <a:solidFill>
                  <a:srgbClr val="0E6E6E"/>
                </a:solidFill>
                <a:latin typeface="Calibri"/>
              </a:rPr>
              <a:t>▸  </a:t>
            </a:r>
            <a:r>
              <a:rPr sz="1800" dirty="0">
                <a:solidFill>
                  <a:srgbClr val="141B2D"/>
                </a:solidFill>
                <a:latin typeface="Calibri"/>
              </a:rPr>
              <a:t>{K ≈ 1}: roughly equal</a:t>
            </a:r>
          </a:p>
        </p:txBody>
      </p:sp>
    </p:spTree>
  </p:cSld>
  <p:clrMapOvr>
    <a:masterClrMapping/>
  </p:clrMapOvr>
  <p:transition spd="med">
    <p:zo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L2-9: Kinetics &amp; Equilibrium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10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1" i="0">
                <a:solidFill>
                  <a:srgbClr val="C99A2E"/>
                </a:solidFill>
                <a:latin typeface="Calibri"/>
              </a:rPr>
              <a:t>✦ WORKED EXAMPLE 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Le Chatelier's direction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777240"/>
          </a:xfrm>
          <a:prstGeom prst="roundRect">
            <a:avLst/>
          </a:prstGeom>
          <a:solidFill>
            <a:srgbClr val="DAE3F0"/>
          </a:solidFill>
          <a:ln w="25400">
            <a:solidFill>
              <a:srgbClr val="1A2D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77240" y="2743200"/>
            <a:ext cx="640080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3200" b="1" i="0">
                <a:solidFill>
                  <a:srgbClr val="1A2D4D"/>
                </a:solidFill>
                <a:latin typeface="Consolas"/>
              </a:rPr>
              <a:t>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2697480"/>
            <a:ext cx="9905695" cy="7772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500" b="1" i="0">
                <a:solidFill>
                  <a:srgbClr val="1A2D4D"/>
                </a:solidFill>
                <a:latin typeface="Calibri"/>
              </a:rPr>
              <a:t>For H₂ + I₂ ⇌ 2 HI, K = 16. If [H₂] = [I₂] = 1.0 M and [HI] = 2.5 M, which way will the reaction shift?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657600"/>
            <a:ext cx="11094415" cy="219456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777240" y="3840480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77240" y="3840480"/>
            <a:ext cx="320040" cy="3200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34440" y="3794760"/>
            <a:ext cx="10362895" cy="4114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Q = [HI]² / ([H₂][I₂])</a:t>
            </a:r>
          </a:p>
        </p:txBody>
      </p:sp>
      <p:sp>
        <p:nvSpPr>
          <p:cNvPr id="21" name="Oval 20"/>
          <p:cNvSpPr/>
          <p:nvPr/>
        </p:nvSpPr>
        <p:spPr>
          <a:xfrm>
            <a:off x="777240" y="4224528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77240" y="4224528"/>
            <a:ext cx="320040" cy="3200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34440" y="4178808"/>
            <a:ext cx="10362895" cy="4114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Q = (2.5)² / (1.0 × 1.0)</a:t>
            </a:r>
          </a:p>
        </p:txBody>
      </p:sp>
      <p:sp>
        <p:nvSpPr>
          <p:cNvPr id="24" name="Oval 23"/>
          <p:cNvSpPr/>
          <p:nvPr/>
        </p:nvSpPr>
        <p:spPr>
          <a:xfrm>
            <a:off x="777240" y="4608576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777240" y="4608576"/>
            <a:ext cx="320040" cy="3200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34440" y="4562856"/>
            <a:ext cx="10362895" cy="4114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Q = 6.25</a:t>
            </a:r>
          </a:p>
        </p:txBody>
      </p:sp>
      <p:sp>
        <p:nvSpPr>
          <p:cNvPr id="27" name="Oval 26"/>
          <p:cNvSpPr/>
          <p:nvPr/>
        </p:nvSpPr>
        <p:spPr>
          <a:xfrm>
            <a:off x="777240" y="4992624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77240" y="4992624"/>
            <a:ext cx="320040" cy="3200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234440" y="4946904"/>
            <a:ext cx="10362895" cy="4114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Q (6.25) &lt; K (16)</a:t>
            </a:r>
          </a:p>
        </p:txBody>
      </p:sp>
      <p:sp>
        <p:nvSpPr>
          <p:cNvPr id="30" name="Oval 29"/>
          <p:cNvSpPr/>
          <p:nvPr/>
        </p:nvSpPr>
        <p:spPr>
          <a:xfrm>
            <a:off x="777240" y="5376672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777240" y="5376672"/>
            <a:ext cx="320040" cy="3200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234440" y="5330952"/>
            <a:ext cx="10362895" cy="4114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∴ Reaction shifts RIGHT (forward) until Q = K.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48640" y="5989320"/>
            <a:ext cx="11094415" cy="640080"/>
          </a:xfrm>
          <a:prstGeom prst="roundRect">
            <a:avLst/>
          </a:prstGeom>
          <a:solidFill>
            <a:srgbClr val="E8CD8E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777240" y="5989320"/>
            <a:ext cx="1828800" cy="6400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1" i="0">
                <a:solidFill>
                  <a:srgbClr val="1A2D4D"/>
                </a:solidFill>
                <a:latin typeface="Calibri"/>
              </a:rPr>
              <a:t>✦ ANSWER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468880" y="5989320"/>
            <a:ext cx="8991295" cy="6400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800" b="1" i="0">
                <a:solidFill>
                  <a:srgbClr val="1A2D4D"/>
                </a:solidFill>
                <a:latin typeface="Consolas"/>
              </a:rPr>
              <a:t>Shift forward (→)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1A3C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91440"/>
            <a:ext cx="11430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</a:rPr>
              <a:t>Animation — Temperature &amp; Reaction Rate</a:t>
            </a:r>
          </a:p>
        </p:txBody>
      </p:sp>
      <p:pic>
        <p:nvPicPr>
          <p:cNvPr id="4" name="Picture 3" descr="lec9_temperature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048" y="1005840"/>
            <a:ext cx="9144000" cy="5143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626364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i="1">
                <a:solidFill>
                  <a:srgbClr val="444444"/>
                </a:solidFill>
              </a:rPr>
              <a:t>Cold particles drift; hot particles zip. More collisions → faster reaction.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L2-9: Kinetics &amp; Equilibrium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11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4F8F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1" i="0">
                <a:solidFill>
                  <a:srgbClr val="4F8F6E"/>
                </a:solidFill>
                <a:latin typeface="Calibri"/>
              </a:rPr>
              <a:t>WRAP-UP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Rate / equilibrium toolkit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548640" y="2697480"/>
          <a:ext cx="11094415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652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CONCEPT  /  FORMULA</a:t>
                      </a:r>
                    </a:p>
                  </a:txBody>
                  <a:tcPr marL="128016" marT="54864" marB="36576">
                    <a:solidFill>
                      <a:srgbClr val="1A2D4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WHAT IT MEANS  /  USE</a:t>
                      </a:r>
                    </a:p>
                  </a:txBody>
                  <a:tcPr marL="128016" marT="54864" marB="36576">
                    <a:solidFill>
                      <a:srgbClr val="0E6E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1A2D4D"/>
                          </a:solidFill>
                          <a:latin typeface="Consolas"/>
                        </a:rPr>
                        <a:t>Rate = Δ[c] / Δt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41B2D"/>
                          </a:solidFill>
                          <a:latin typeface="Calibri"/>
                        </a:rPr>
                        <a:t>Reaction rate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1A2D4D"/>
                          </a:solidFill>
                          <a:latin typeface="Consolas"/>
                        </a:rPr>
                        <a:t>rate = k[A]ⁿ</a:t>
                      </a:r>
                    </a:p>
                  </a:txBody>
                  <a:tcPr marL="128016" marT="54864" marB="36576"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41B2D"/>
                          </a:solidFill>
                          <a:latin typeface="Calibri"/>
                        </a:rPr>
                        <a:t>Rate law</a:t>
                      </a:r>
                    </a:p>
                  </a:txBody>
                  <a:tcPr marL="128016" marT="54864" marB="36576">
                    <a:solidFill>
                      <a:srgbClr val="FAF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1A2D4D"/>
                          </a:solidFill>
                          <a:latin typeface="Consolas"/>
                        </a:rPr>
                        <a:t>t₁/₂ = 0.693 / k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41B2D"/>
                          </a:solidFill>
                          <a:latin typeface="Calibri"/>
                        </a:rPr>
                        <a:t>First-order half-life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1A2D4D"/>
                          </a:solidFill>
                          <a:latin typeface="Consolas"/>
                        </a:rPr>
                        <a:t>K = [P] / [R]</a:t>
                      </a:r>
                    </a:p>
                  </a:txBody>
                  <a:tcPr marL="128016" marT="54864" marB="36576"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41B2D"/>
                          </a:solidFill>
                          <a:latin typeface="Calibri"/>
                        </a:rPr>
                        <a:t>Equilibrium constant</a:t>
                      </a:r>
                    </a:p>
                  </a:txBody>
                  <a:tcPr marL="128016" marT="54864" marB="36576">
                    <a:solidFill>
                      <a:srgbClr val="FAF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1A2D4D"/>
                          </a:solidFill>
                          <a:latin typeface="Consolas"/>
                        </a:rPr>
                        <a:t>Le Chatelier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41B2D"/>
                          </a:solidFill>
                          <a:latin typeface="Calibri"/>
                        </a:rPr>
                        <a:t>System opposes change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push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920</Words>
  <Application>Microsoft Office PowerPoint</Application>
  <PresentationFormat>Widescreen</PresentationFormat>
  <Paragraphs>151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Consolas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Ogar Ichire</cp:lastModifiedBy>
  <cp:revision>2</cp:revision>
  <dcterms:created xsi:type="dcterms:W3CDTF">2013-01-27T09:14:16Z</dcterms:created>
  <dcterms:modified xsi:type="dcterms:W3CDTF">2026-05-08T00:47:02Z</dcterms:modified>
  <cp:category/>
</cp:coreProperties>
</file>