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0" cy="685800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287000" y="685800"/>
            <a:ext cx="457200" cy="457200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173968" y="4956048"/>
            <a:ext cx="329184" cy="329184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198863" y="6089904"/>
            <a:ext cx="256032" cy="25603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863072" y="2816352"/>
            <a:ext cx="219456" cy="219456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316736" y="5797296"/>
            <a:ext cx="292608" cy="292608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88719" y="1005839"/>
            <a:ext cx="182880" cy="18288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80160" y="1920240"/>
            <a:ext cx="963137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0E6E6E"/>
                </a:solidFill>
                <a:latin typeface="Calibri"/>
              </a:rPr>
              <a:t>CHEMDU  ·  COMMUNITY CHEMISTRY  ·  LEVEL 2  ADVANCED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182880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LECTURE  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291840"/>
            <a:ext cx="9631375" cy="1463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5800" b="1" i="0">
                <a:solidFill>
                  <a:srgbClr val="1A2D4D"/>
                </a:solidFill>
                <a:latin typeface="Calibri"/>
              </a:rPr>
              <a:t>Thermodynamics (Advanced)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80160" y="4617720"/>
            <a:ext cx="2194560" cy="640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80160" y="4800600"/>
            <a:ext cx="9631375" cy="6400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000" b="0" i="1">
                <a:solidFill>
                  <a:srgbClr val="6A7386"/>
                </a:solidFill>
                <a:latin typeface="Calibri"/>
              </a:rPr>
              <a:t>Specific heat, calorimetry, and Hess's Law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6355080"/>
            <a:ext cx="963137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>
                <a:solidFill>
                  <a:srgbClr val="6A7386"/>
                </a:solidFill>
                <a:latin typeface="Calibri"/>
              </a:rPr>
              <a:t>chemdu.org  |  An advanced module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L2-8: Thermodynamics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2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OPENING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Why does aluminum heat faster than water?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6400800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5852160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A pot of water takes ~4 minutes to boil; an aluminum pan heats in ~30 seconds.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Same heat input. Different result.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Specific heat — the property that explains it.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2697480"/>
            <a:ext cx="4434840" cy="3246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l08_handwarm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08" y="2807208"/>
            <a:ext cx="4215383" cy="30266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69480" y="5989320"/>
            <a:ext cx="443484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0" i="0">
                <a:solidFill>
                  <a:srgbClr val="6A7386"/>
                </a:solidFill>
                <a:latin typeface="Calibri"/>
              </a:rPr>
              <a:t>Boiling pot · microwave · cold pack</a:t>
            </a: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L2-8: Thermodynamics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3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HEAT VS TEMPERATURE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Different things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C99A2E"/>
                </a:solidFill>
                <a:latin typeface="Calibri"/>
              </a:rPr>
              <a:t>Heat (q) = total thermal energy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Big swimming pool at 25°C has more HEAT than a coffee at 80°C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C99A2E"/>
                </a:solidFill>
                <a:latin typeface="Calibri"/>
              </a:rPr>
              <a:t>Temperature (T) = average energy per particle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Coffee at 80°C has higher TEMPERATURE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You can boil a thimble fast (low heat); pool would take a year (high heat)</a:t>
            </a:r>
          </a:p>
        </p:txBody>
      </p:sp>
    </p:spTree>
  </p:cSld>
  <p:clrMapOvr>
    <a:masterClrMapping/>
  </p:clrMapOvr>
  <p:transition spd="med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L2-8: Thermodynamics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4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1A2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1A2D4D"/>
                </a:solidFill>
                <a:latin typeface="Calibri"/>
              </a:rPr>
              <a:t>SPECIFIC HEAT (C)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Energy to raise 1 g by 1 °C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01498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Substance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 (J/g·°C)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Water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E6E6E"/>
                          </a:solidFill>
                          <a:latin typeface="Calibri"/>
                        </a:rPr>
                        <a:t>4.184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Hard to heat or cool — climate stabilizer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Aluminum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0.900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Heats and cools fast — cookware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Iron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0.450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Even faster — cast-iron pans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Copper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0.385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Fastest of the common metals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Sand/dirt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~0.84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41B2D"/>
                          </a:solidFill>
                          <a:latin typeface="Calibri"/>
                        </a:rPr>
                        <a:t>Why deserts cool fast at night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L2-8: Thermodynamics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5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HEAT EQUATION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q = m × c × ΔT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2010422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q = m × c × ΔT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q = heat (Joules)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m = mass (grams)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c = specific heat (J/g·°C)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 dirty="0">
                <a:solidFill>
                  <a:srgbClr val="0E6E6E"/>
                </a:solidFill>
                <a:latin typeface="Calibri"/>
              </a:rPr>
              <a:t>▸  </a:t>
            </a:r>
            <a:r>
              <a:rPr sz="1800" dirty="0">
                <a:solidFill>
                  <a:srgbClr val="141B2D"/>
                </a:solidFill>
                <a:latin typeface="Calibri"/>
              </a:rPr>
              <a:t>ΔT = temperature change (°C, final − initial)</a:t>
            </a:r>
          </a:p>
        </p:txBody>
      </p:sp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L2-8: Thermodynamics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6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Heat 250 g water from 22 °C to 100 °C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How much heat is needed?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q = m × c × ΔT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q = 250 × 4.184 × (100 - 22)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q = 250 × 4.184 × 78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q = 81,588 J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q ≈ 81.6 kJ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81.6  kJ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L2-8: Thermodynamics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7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Compare aluminum vs water (same mass, same ΔT)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500 g of each, heat both from 25 °C to 200 °C. How much heat?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Aluminum: q = 500 × 0.900 × 175 = 78,750 J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Water: q = 500 × 4.184 × 175 = 366,100 J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Water needs 4.6× more heat for the same temperature jump.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∴ Aluminum heats faster — same energy goes further.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Al: 78,750 J  ·  H₂O: 366,100 J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L2-8: Thermodynamics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8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C99A2E"/>
                </a:solidFill>
                <a:latin typeface="Calibri"/>
              </a:rPr>
              <a:t>✦ WORKED EXAMPLE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Calorimetry — find unknown specific heat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777240"/>
          </a:xfrm>
          <a:prstGeom prst="roundRect">
            <a:avLst/>
          </a:prstGeom>
          <a:solidFill>
            <a:srgbClr val="DAE3F0"/>
          </a:solidFill>
          <a:ln w="25400">
            <a:solidFill>
              <a:srgbClr val="1A2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64008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3200" b="1" i="0">
                <a:solidFill>
                  <a:srgbClr val="1A2D4D"/>
                </a:solidFill>
                <a:latin typeface="Consolas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697480"/>
            <a:ext cx="9905695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1A2D4D"/>
                </a:solidFill>
                <a:latin typeface="Calibri"/>
              </a:rPr>
              <a:t>A 50 g hot metal at 100°C is dropped into 200 g of water at 20°C. Final temp = 24°C. What is c_metal?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57600"/>
            <a:ext cx="11094415" cy="219456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3840480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840480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3794760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Heat lost by metal = Heat gained by water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224528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224528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8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m_M × c_M × ΔT_M = -m_W × c_W × ΔT_W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4608576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7240" y="4608576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562856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50 × c_M × (24-100) = -200 × 4.184 × (24-20)</a:t>
            </a:r>
          </a:p>
        </p:txBody>
      </p:sp>
      <p:sp>
        <p:nvSpPr>
          <p:cNvPr id="27" name="Oval 26"/>
          <p:cNvSpPr/>
          <p:nvPr/>
        </p:nvSpPr>
        <p:spPr>
          <a:xfrm>
            <a:off x="777240" y="4992624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992624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946904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50 × c_M × (-76) = -3347.2</a:t>
            </a:r>
          </a:p>
        </p:txBody>
      </p:sp>
      <p:sp>
        <p:nvSpPr>
          <p:cNvPr id="30" name="Oval 29"/>
          <p:cNvSpPr/>
          <p:nvPr/>
        </p:nvSpPr>
        <p:spPr>
          <a:xfrm>
            <a:off x="777240" y="5376672"/>
            <a:ext cx="320040" cy="320040"/>
          </a:xfrm>
          <a:prstGeom prst="ellipse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5376672"/>
            <a:ext cx="320040" cy="3200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5330952"/>
            <a:ext cx="10362895" cy="4114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141B2D"/>
                </a:solidFill>
                <a:latin typeface="Consolas"/>
              </a:rPr>
              <a:t>c_M = 3347.2 / 3800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989320"/>
            <a:ext cx="11094415" cy="640080"/>
          </a:xfrm>
          <a:prstGeom prst="roundRect">
            <a:avLst/>
          </a:prstGeom>
          <a:solidFill>
            <a:srgbClr val="E8CD8E"/>
          </a:solidFill>
          <a:ln w="25400">
            <a:solidFill>
              <a:srgbClr val="C99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1828800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1A2D4D"/>
                </a:solidFill>
                <a:latin typeface="Calibri"/>
              </a:rPr>
              <a:t>✦ ANSWER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8880" y="5989320"/>
            <a:ext cx="899129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1A2D4D"/>
                </a:solidFill>
                <a:latin typeface="Consolas"/>
              </a:rPr>
              <a:t>0.881  J/g·°C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L2-8: Thermodynamics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9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ENTHALPY (ΔH)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Heat at constant pressure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$YEL{ΔH &lt; 0} → exothermic (heat OUT, gets hot)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$YEL{ΔH &gt; 0} → endothermic (heat IN, gets cold)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Combustion: ΔH = -890 kJ/mol for methane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Photosynthesis: ΔH = +2802 kJ/mol (uses sunlight)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Tabulated for thousands of reactions</a:t>
            </a:r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L2-8: Thermodynamics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10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6E6E"/>
                </a:solidFill>
                <a:latin typeface="Calibri"/>
              </a:rPr>
              <a:t>HESS'S LAW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Add reaction enthalpies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" y="2697480"/>
            <a:ext cx="11094415" cy="3657600"/>
          </a:xfrm>
          <a:prstGeom prst="roundRect">
            <a:avLst/>
          </a:prstGeom>
          <a:solidFill>
            <a:srgbClr val="FAFBFC"/>
          </a:solidFill>
          <a:ln w="12700">
            <a:solidFill>
              <a:srgbClr val="D8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880360"/>
            <a:ext cx="10728655" cy="3383280"/>
          </a:xfrm>
          <a:prstGeom prst="rect">
            <a:avLst/>
          </a:prstGeom>
          <a:noFill/>
        </p:spPr>
        <p:txBody>
          <a:bodyPr wrap="square" lIns="45720" tIns="18288" rIns="4572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You can add up steps to find ΔH for a complex reaction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Example: C → CO → CO₂ (carbon to carbon dioxide via CO)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C + ½ O₂ → CO     ΔH = -110.5 kJ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CO + ½ O₂ → CO₂   ΔH = -283.0 kJ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   $YEL{Total: C + O₂ → CO₂   ΔH = -393.5 kJ}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800" b="1">
                <a:solidFill>
                  <a:srgbClr val="0E6E6E"/>
                </a:solidFill>
                <a:latin typeface="Calibri"/>
              </a:rPr>
              <a:t>▸  </a:t>
            </a:r>
            <a:r>
              <a:rPr sz="1800">
                <a:solidFill>
                  <a:srgbClr val="141B2D"/>
                </a:solidFill>
                <a:latin typeface="Calibri"/>
              </a:rPr>
              <a:t>Same as direct combustion of carbon — independent of path.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3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9144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Animation — Exothermic vs. Endothermic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i="1">
                <a:solidFill>
                  <a:srgbClr val="444444"/>
                </a:solidFill>
              </a:rPr>
              <a:t>Hand warmer releases heat (curve down); cold pack absorbs heat (curve up).</a:t>
            </a:r>
          </a:p>
        </p:txBody>
      </p:sp>
      <p:pic>
        <p:nvPicPr>
          <p:cNvPr id="6" name="Picture 5" descr="lec8_therm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00584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643055" y="411480"/>
            <a:ext cx="164592" cy="164592"/>
          </a:xfrm>
          <a:prstGeom prst="ellipse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292608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0E6E6E"/>
                </a:solidFill>
                <a:latin typeface="Calibri"/>
              </a:rPr>
              <a:t>CHEMDU  ·  LEVEL 2  ·  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0735" y="292608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100" b="0" i="0">
                <a:solidFill>
                  <a:srgbClr val="1A2D4D"/>
                </a:solidFill>
                <a:latin typeface="Calibri"/>
              </a:rPr>
              <a:t>L2-8: Thermodynamics (Advanced)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28655" y="6492240"/>
            <a:ext cx="109728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1000" b="1" i="0">
                <a:solidFill>
                  <a:srgbClr val="6A7386"/>
                </a:solidFill>
                <a:latin typeface="Calibri"/>
              </a:rPr>
              <a:t>Slide  11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92240"/>
            <a:ext cx="3657600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 i="0">
                <a:solidFill>
                  <a:srgbClr val="6A7386"/>
                </a:solidFill>
                <a:latin typeface="Calibri"/>
              </a:rPr>
              <a:t>chemdu.org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914400"/>
            <a:ext cx="164592" cy="292608"/>
          </a:xfrm>
          <a:prstGeom prst="rect">
            <a:avLst/>
          </a:prstGeom>
          <a:solidFill>
            <a:srgbClr val="4F8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868680"/>
            <a:ext cx="108200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4F8F6E"/>
                </a:solidFill>
                <a:latin typeface="Calibri"/>
              </a:rPr>
              <a:t>WRAP-UP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2801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>
                <a:solidFill>
                  <a:srgbClr val="1A2D4D"/>
                </a:solidFill>
                <a:latin typeface="Calibri"/>
              </a:rPr>
              <a:t>Thermo formulas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48839"/>
            <a:ext cx="2194560" cy="45720"/>
          </a:xfrm>
          <a:prstGeom prst="rect">
            <a:avLst/>
          </a:prstGeom>
          <a:solidFill>
            <a:srgbClr val="C99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2697480"/>
          <a:ext cx="11094415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5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CONCEPT  /  FORMULA</a:t>
                      </a:r>
                    </a:p>
                  </a:txBody>
                  <a:tcPr marL="128016" marT="54864" marB="36576">
                    <a:solidFill>
                      <a:srgbClr val="1A2D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WHAT IT MEANS  /  USE</a:t>
                      </a:r>
                    </a:p>
                  </a:txBody>
                  <a:tcPr marL="128016" marT="54864" marB="36576">
                    <a:solidFill>
                      <a:srgbClr val="0E6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q = mcΔT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Heat for a temperature change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Specific heat c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Material property (J/g·°C)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Calorimetry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Heat lost = heat gained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ΔH &lt; 0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Exothermic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ΔH &gt; 0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Endothermic</a:t>
                      </a:r>
                    </a:p>
                  </a:txBody>
                  <a:tcPr marL="128016" marT="54864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2D4D"/>
                          </a:solidFill>
                          <a:latin typeface="Consolas"/>
                        </a:rPr>
                        <a:t>Hess's Law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141B2D"/>
                          </a:solidFill>
                          <a:latin typeface="Calibri"/>
                        </a:rPr>
                        <a:t>Add ΔH along any path</a:t>
                      </a:r>
                    </a:p>
                  </a:txBody>
                  <a:tcPr marL="128016" marT="54864" marB="36576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1002</Words>
  <Application>Microsoft Office PowerPoint</Application>
  <PresentationFormat>Widescreen</PresentationFormat>
  <Paragraphs>164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Ogar Ichire</cp:lastModifiedBy>
  <cp:revision>2</cp:revision>
  <dcterms:created xsi:type="dcterms:W3CDTF">2013-01-27T09:14:16Z</dcterms:created>
  <dcterms:modified xsi:type="dcterms:W3CDTF">2026-05-08T00:43:52Z</dcterms:modified>
  <cp:category/>
</cp:coreProperties>
</file>