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7" r:id="rId18"/>
    <p:sldId id="268" r:id="rId19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gif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87000" y="685800"/>
            <a:ext cx="457200" cy="457200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173968" y="4956048"/>
            <a:ext cx="329184" cy="329184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98863" y="6089904"/>
            <a:ext cx="256032" cy="25603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863072" y="2816352"/>
            <a:ext cx="219456" cy="219456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16736" y="5797296"/>
            <a:ext cx="292608" cy="292608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88719" y="1005839"/>
            <a:ext cx="182880" cy="18288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80160" y="1920240"/>
            <a:ext cx="963137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0E6E6E"/>
                </a:solidFill>
                <a:latin typeface="Calibri"/>
              </a:rPr>
              <a:t>CHEMDU  ·  COMMUNITY CHEMISTRY  ·  LEVEL 2  ADVANCED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LECTURE 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3291840"/>
            <a:ext cx="9631375" cy="1463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5800" b="1" i="0">
                <a:solidFill>
                  <a:srgbClr val="1A2D4D"/>
                </a:solidFill>
                <a:latin typeface="Calibri"/>
              </a:rPr>
              <a:t>Chemical Bonding (Advanced)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80160" y="4617720"/>
            <a:ext cx="2194560" cy="640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80160" y="4800600"/>
            <a:ext cx="9631375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000" b="0" i="1">
                <a:solidFill>
                  <a:srgbClr val="6A7386"/>
                </a:solidFill>
                <a:latin typeface="Calibri"/>
              </a:rPr>
              <a:t>Lewis structures, VSEPR, and predicting molecular shape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6355080"/>
            <a:ext cx="963137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 i="0">
                <a:solidFill>
                  <a:srgbClr val="6A7386"/>
                </a:solidFill>
                <a:latin typeface="Calibri"/>
              </a:rPr>
              <a:t>chemdu.org  |  An advanced module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L2-3: Chemical Bonding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2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OPENING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Three molecules, three different shapes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Snowflake — six-fold symmetry comes from H-bonds in ice (hexagonal).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Dry ice — solid CO₂ that sublimates (linear, non-polar).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Vinegar + oil — they don't mix (polar vs. non-polar).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Today: how to predict any molecule's shape from its formula.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l02_sa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Snowflake · dry ice · oil/water</a:t>
            </a:r>
          </a:p>
        </p:txBody>
      </p:sp>
    </p:spTree>
  </p:cSld>
  <p:clrMapOvr>
    <a:masterClrMapping/>
  </p:clrMapOvr>
  <p:transition spd="med">
    <p:push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L2-3: Chemical Bonding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3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REVIEW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Bonding refresher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Atoms bond to fill outer shells (octet rule)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$BLU{Ionic} — full electron transfer (NaCl)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$BLU{Covalent} — sharing electrons (H₂O, CO₂)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$BLU{Metallic} — pooled "sea" of electrons (Cu, Fe)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This lecture focuses on covalent bonds and shape.</a:t>
            </a:r>
          </a:p>
        </p:txBody>
      </p:sp>
    </p:spTree>
  </p:cSld>
  <p:clrMapOvr>
    <a:masterClrMapping/>
  </p:clrMapOvr>
  <p:transition spd="med">
    <p:wip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L2-3: Chemical Bonding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4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LEWIS STRUCTURES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Five-step method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1. Count total valence electrons (sum from all atoms)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2. Pick a central atom (least electronegative, except H)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3. Draw single bonds from center to surrounding atoms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4. Distribute remaining electrons as lone pairs (octets first)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5. If short, convert lone pairs to double/triple bonds</a:t>
            </a: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L2-3: Chemical Bonding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5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6B4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6B4A82"/>
                </a:solidFill>
                <a:latin typeface="Calibri"/>
              </a:rPr>
              <a:t>⚛ EXAMPLE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Water (H₂O) — bent shape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029200" y="2697480"/>
            <a:ext cx="6400800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 flipH="1">
            <a:off x="7315200" y="4434840"/>
            <a:ext cx="914400" cy="640080"/>
          </a:xfrm>
          <a:prstGeom prst="line">
            <a:avLst/>
          </a:prstGeom>
          <a:ln w="38100">
            <a:solidFill>
              <a:srgbClr val="1A2D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229600" y="4434840"/>
            <a:ext cx="914400" cy="640080"/>
          </a:xfrm>
          <a:prstGeom prst="line">
            <a:avLst/>
          </a:prstGeom>
          <a:ln w="38100">
            <a:solidFill>
              <a:srgbClr val="1A2D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7936992" y="4142231"/>
            <a:ext cx="585216" cy="585216"/>
          </a:xfrm>
          <a:prstGeom prst="ellipse">
            <a:avLst/>
          </a:prstGeom>
          <a:solidFill>
            <a:srgbClr val="D04A4A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936992" y="4142231"/>
            <a:ext cx="585216" cy="58521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O</a:t>
            </a:r>
          </a:p>
        </p:txBody>
      </p:sp>
      <p:sp>
        <p:nvSpPr>
          <p:cNvPr id="19" name="Oval 18"/>
          <p:cNvSpPr/>
          <p:nvPr/>
        </p:nvSpPr>
        <p:spPr>
          <a:xfrm>
            <a:off x="7022592" y="4782312"/>
            <a:ext cx="585216" cy="585216"/>
          </a:xfrm>
          <a:prstGeom prst="ellipse">
            <a:avLst/>
          </a:prstGeom>
          <a:solidFill>
            <a:srgbClr val="0E6E6E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022592" y="4782312"/>
            <a:ext cx="585216" cy="58521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H</a:t>
            </a:r>
          </a:p>
        </p:txBody>
      </p:sp>
      <p:sp>
        <p:nvSpPr>
          <p:cNvPr id="21" name="Oval 20"/>
          <p:cNvSpPr/>
          <p:nvPr/>
        </p:nvSpPr>
        <p:spPr>
          <a:xfrm>
            <a:off x="8851392" y="4782312"/>
            <a:ext cx="585216" cy="585216"/>
          </a:xfrm>
          <a:prstGeom prst="ellipse">
            <a:avLst/>
          </a:prstGeom>
          <a:solidFill>
            <a:srgbClr val="0E6E6E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851392" y="4782312"/>
            <a:ext cx="585216" cy="58521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89520" y="3611879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2400" b="1" i="0">
                <a:solidFill>
                  <a:srgbClr val="1A2D4D"/>
                </a:solidFill>
                <a:latin typeface="Consolas"/>
              </a:rPr>
              <a:t>· 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03920" y="3611879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2400" b="1" i="0">
                <a:solidFill>
                  <a:srgbClr val="1A2D4D"/>
                </a:solidFill>
                <a:latin typeface="Consolas"/>
              </a:rPr>
              <a:t>· ·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2697480"/>
            <a:ext cx="4206240" cy="36576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6B4A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48640" y="2697480"/>
            <a:ext cx="4206240" cy="457200"/>
          </a:xfrm>
          <a:prstGeom prst="rect">
            <a:avLst/>
          </a:prstGeom>
          <a:solidFill>
            <a:srgbClr val="6B4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48640" y="2697480"/>
            <a:ext cx="420624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⛓  MOLECULE PROFILE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" y="3337560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 i="0">
                <a:solidFill>
                  <a:srgbClr val="6A7386"/>
                </a:solidFill>
                <a:latin typeface="Calibri"/>
              </a:rPr>
              <a:t>Name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06040" y="3337560"/>
            <a:ext cx="201168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Water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7240" y="3749039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 i="0">
                <a:solidFill>
                  <a:srgbClr val="6A7386"/>
                </a:solidFill>
                <a:latin typeface="Calibri"/>
              </a:rPr>
              <a:t>Formula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606040" y="3749039"/>
            <a:ext cx="201168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C99A2E"/>
                </a:solidFill>
                <a:latin typeface="Calibri"/>
              </a:rPr>
              <a:t>H₂O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7240" y="4160520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 i="0">
                <a:solidFill>
                  <a:srgbClr val="6A7386"/>
                </a:solidFill>
                <a:latin typeface="Calibri"/>
              </a:rPr>
              <a:t>Atoms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06040" y="4160520"/>
            <a:ext cx="201168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0E6E6E"/>
                </a:solidFill>
                <a:latin typeface="Calibri"/>
              </a:rPr>
              <a:t>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" y="4572000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 i="0">
                <a:solidFill>
                  <a:srgbClr val="6A7386"/>
                </a:solidFill>
                <a:latin typeface="Calibri"/>
              </a:rPr>
              <a:t>Bonds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606040" y="4572000"/>
            <a:ext cx="201168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0E6E6E"/>
                </a:solidFill>
                <a:latin typeface="Calibri"/>
              </a:rPr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7240" y="4983480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 i="0">
                <a:solidFill>
                  <a:srgbClr val="6A7386"/>
                </a:solidFill>
                <a:latin typeface="Calibri"/>
              </a:rPr>
              <a:t>Lone pairs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606040" y="4983480"/>
            <a:ext cx="201168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6B4A82"/>
                </a:solidFill>
                <a:latin typeface="Calibri"/>
              </a:rPr>
              <a:t>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7240" y="5394960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 i="0">
                <a:solidFill>
                  <a:srgbClr val="6A7386"/>
                </a:solidFill>
                <a:latin typeface="Calibri"/>
              </a:rPr>
              <a:t>Shape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606040" y="5394960"/>
            <a:ext cx="201168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Bent (104.5°)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7240" y="5943600"/>
            <a:ext cx="105156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0" i="1">
                <a:solidFill>
                  <a:srgbClr val="1A2D4D"/>
                </a:solidFill>
                <a:latin typeface="Calibri"/>
              </a:rPr>
              <a:t>▸  8 total electrons; 2 bonds + 2 lone pairs on O → bent shape, polar molecule.</a:t>
            </a:r>
          </a:p>
        </p:txBody>
      </p:sp>
    </p:spTree>
  </p:cSld>
  <p:clrMapOvr>
    <a:masterClrMapping/>
  </p:clrMapOvr>
  <p:transition spd="med">
    <p:cover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L2-3: Chemical Bonding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6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6B4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6B4A82"/>
                </a:solidFill>
                <a:latin typeface="Calibri"/>
              </a:rPr>
              <a:t>⚛ EXAMPLE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Carbon dioxide (CO₂) — linear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029200" y="2697480"/>
            <a:ext cx="6400800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 flipH="1">
            <a:off x="6949440" y="4434840"/>
            <a:ext cx="1280160" cy="0"/>
          </a:xfrm>
          <a:prstGeom prst="line">
            <a:avLst/>
          </a:prstGeom>
          <a:ln w="38100">
            <a:solidFill>
              <a:srgbClr val="1A2D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229600" y="4434840"/>
            <a:ext cx="1280160" cy="0"/>
          </a:xfrm>
          <a:prstGeom prst="line">
            <a:avLst/>
          </a:prstGeom>
          <a:ln w="38100">
            <a:solidFill>
              <a:srgbClr val="1A2D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7936992" y="4142231"/>
            <a:ext cx="585216" cy="585216"/>
          </a:xfrm>
          <a:prstGeom prst="ellipse">
            <a:avLst/>
          </a:prstGeom>
          <a:solidFill>
            <a:srgbClr val="141B2D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936992" y="4142231"/>
            <a:ext cx="585216" cy="58521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9" name="Oval 18"/>
          <p:cNvSpPr/>
          <p:nvPr/>
        </p:nvSpPr>
        <p:spPr>
          <a:xfrm>
            <a:off x="6656831" y="4142231"/>
            <a:ext cx="585216" cy="585216"/>
          </a:xfrm>
          <a:prstGeom prst="ellipse">
            <a:avLst/>
          </a:prstGeom>
          <a:solidFill>
            <a:srgbClr val="D04A4A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56831" y="4142231"/>
            <a:ext cx="585216" cy="58521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O</a:t>
            </a:r>
          </a:p>
        </p:txBody>
      </p:sp>
      <p:sp>
        <p:nvSpPr>
          <p:cNvPr id="21" name="Oval 20"/>
          <p:cNvSpPr/>
          <p:nvPr/>
        </p:nvSpPr>
        <p:spPr>
          <a:xfrm>
            <a:off x="9217152" y="4142231"/>
            <a:ext cx="585216" cy="585216"/>
          </a:xfrm>
          <a:prstGeom prst="ellipse">
            <a:avLst/>
          </a:prstGeom>
          <a:solidFill>
            <a:srgbClr val="D04A4A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217152" y="4142231"/>
            <a:ext cx="585216" cy="58521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7920" y="3886199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2400" b="1" i="0">
                <a:solidFill>
                  <a:srgbClr val="1A2D4D"/>
                </a:solidFill>
                <a:latin typeface="Consolas"/>
              </a:rPr>
              <a:t>· 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461772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2400" b="1" i="0">
                <a:solidFill>
                  <a:srgbClr val="1A2D4D"/>
                </a:solidFill>
                <a:latin typeface="Consolas"/>
              </a:rPr>
              <a:t>· ·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75520" y="3886199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2400" b="1" i="0">
                <a:solidFill>
                  <a:srgbClr val="1A2D4D"/>
                </a:solidFill>
                <a:latin typeface="Consolas"/>
              </a:rPr>
              <a:t>· ·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75520" y="461772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2400" b="1" i="0">
                <a:solidFill>
                  <a:srgbClr val="1A2D4D"/>
                </a:solidFill>
                <a:latin typeface="Consolas"/>
              </a:rPr>
              <a:t>· ·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2697480"/>
            <a:ext cx="4206240" cy="36576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6B4A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48640" y="2697480"/>
            <a:ext cx="4206240" cy="457200"/>
          </a:xfrm>
          <a:prstGeom prst="rect">
            <a:avLst/>
          </a:prstGeom>
          <a:solidFill>
            <a:srgbClr val="6B4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48640" y="2697480"/>
            <a:ext cx="420624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⛓  MOLECULE PROFILE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7240" y="3337560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 i="0">
                <a:solidFill>
                  <a:srgbClr val="6A7386"/>
                </a:solidFill>
                <a:latin typeface="Calibri"/>
              </a:rPr>
              <a:t>Name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606040" y="3337560"/>
            <a:ext cx="201168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Carbon dioxide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7240" y="3749039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 i="0">
                <a:solidFill>
                  <a:srgbClr val="6A7386"/>
                </a:solidFill>
                <a:latin typeface="Calibri"/>
              </a:rPr>
              <a:t>Formula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06040" y="3749039"/>
            <a:ext cx="201168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C99A2E"/>
                </a:solidFill>
                <a:latin typeface="Calibri"/>
              </a:rPr>
              <a:t>CO₂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" y="4160520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 i="0">
                <a:solidFill>
                  <a:srgbClr val="6A7386"/>
                </a:solidFill>
                <a:latin typeface="Calibri"/>
              </a:rPr>
              <a:t>Atoms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606040" y="4160520"/>
            <a:ext cx="201168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0E6E6E"/>
                </a:solidFill>
                <a:latin typeface="Calibri"/>
              </a:rPr>
              <a:t>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7240" y="4572000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 i="0">
                <a:solidFill>
                  <a:srgbClr val="6A7386"/>
                </a:solidFill>
                <a:latin typeface="Calibri"/>
              </a:rPr>
              <a:t>Bonds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606040" y="4572000"/>
            <a:ext cx="201168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0E6E6E"/>
                </a:solidFill>
                <a:latin typeface="Calibri"/>
              </a:rPr>
              <a:t>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7240" y="4983480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 i="0">
                <a:solidFill>
                  <a:srgbClr val="6A7386"/>
                </a:solidFill>
                <a:latin typeface="Calibri"/>
              </a:rPr>
              <a:t>Lone pairs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606040" y="4983480"/>
            <a:ext cx="201168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6B4A82"/>
                </a:solidFill>
                <a:latin typeface="Calibri"/>
              </a:rPr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7240" y="5394960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 i="0">
                <a:solidFill>
                  <a:srgbClr val="6A7386"/>
                </a:solidFill>
                <a:latin typeface="Calibri"/>
              </a:rPr>
              <a:t>Shape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606040" y="5394960"/>
            <a:ext cx="201168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Linear (180°)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77240" y="5943600"/>
            <a:ext cx="105156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0" i="1">
                <a:solidFill>
                  <a:srgbClr val="1A2D4D"/>
                </a:solidFill>
                <a:latin typeface="Calibri"/>
              </a:rPr>
              <a:t>▸  16 total electrons; 2 double bonds, no lone pairs on C → linear shape, non-polar.</a:t>
            </a: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L2-3: Chemical Bonding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7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6B4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6B4A82"/>
                </a:solidFill>
                <a:latin typeface="Calibri"/>
              </a:rPr>
              <a:t>⚛ EXAMPLE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Methane (CH₄) — tetrahedral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029200" y="2697480"/>
            <a:ext cx="6400800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 flipH="1" flipV="1">
            <a:off x="7315200" y="3703320"/>
            <a:ext cx="914400" cy="731520"/>
          </a:xfrm>
          <a:prstGeom prst="line">
            <a:avLst/>
          </a:prstGeom>
          <a:ln w="38100">
            <a:solidFill>
              <a:srgbClr val="1A2D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8229600" y="3703320"/>
            <a:ext cx="914400" cy="731520"/>
          </a:xfrm>
          <a:prstGeom prst="line">
            <a:avLst/>
          </a:prstGeom>
          <a:ln w="38100">
            <a:solidFill>
              <a:srgbClr val="1A2D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>
            <a:off x="7772400" y="4434840"/>
            <a:ext cx="457200" cy="822960"/>
          </a:xfrm>
          <a:prstGeom prst="line">
            <a:avLst/>
          </a:prstGeom>
          <a:ln w="38100">
            <a:solidFill>
              <a:srgbClr val="1A2D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229600" y="4434840"/>
            <a:ext cx="457200" cy="822960"/>
          </a:xfrm>
          <a:prstGeom prst="line">
            <a:avLst/>
          </a:prstGeom>
          <a:ln w="38100">
            <a:solidFill>
              <a:srgbClr val="1A2D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7936992" y="4142231"/>
            <a:ext cx="585216" cy="585216"/>
          </a:xfrm>
          <a:prstGeom prst="ellipse">
            <a:avLst/>
          </a:prstGeom>
          <a:solidFill>
            <a:srgbClr val="141B2D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992" y="4142231"/>
            <a:ext cx="585216" cy="58521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21" name="Oval 20"/>
          <p:cNvSpPr/>
          <p:nvPr/>
        </p:nvSpPr>
        <p:spPr>
          <a:xfrm>
            <a:off x="7022592" y="3410712"/>
            <a:ext cx="585216" cy="585216"/>
          </a:xfrm>
          <a:prstGeom prst="ellipse">
            <a:avLst/>
          </a:prstGeom>
          <a:solidFill>
            <a:srgbClr val="0E6E6E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22592" y="3410712"/>
            <a:ext cx="585216" cy="58521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H</a:t>
            </a:r>
          </a:p>
        </p:txBody>
      </p:sp>
      <p:sp>
        <p:nvSpPr>
          <p:cNvPr id="23" name="Oval 22"/>
          <p:cNvSpPr/>
          <p:nvPr/>
        </p:nvSpPr>
        <p:spPr>
          <a:xfrm>
            <a:off x="8851392" y="3410712"/>
            <a:ext cx="585216" cy="585216"/>
          </a:xfrm>
          <a:prstGeom prst="ellipse">
            <a:avLst/>
          </a:prstGeom>
          <a:solidFill>
            <a:srgbClr val="0E6E6E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51392" y="3410712"/>
            <a:ext cx="585216" cy="58521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H</a:t>
            </a:r>
          </a:p>
        </p:txBody>
      </p:sp>
      <p:sp>
        <p:nvSpPr>
          <p:cNvPr id="25" name="Oval 24"/>
          <p:cNvSpPr/>
          <p:nvPr/>
        </p:nvSpPr>
        <p:spPr>
          <a:xfrm>
            <a:off x="7479792" y="4965192"/>
            <a:ext cx="585216" cy="585216"/>
          </a:xfrm>
          <a:prstGeom prst="ellipse">
            <a:avLst/>
          </a:prstGeom>
          <a:solidFill>
            <a:srgbClr val="0E6E6E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79792" y="4965192"/>
            <a:ext cx="585216" cy="58521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H</a:t>
            </a:r>
          </a:p>
        </p:txBody>
      </p:sp>
      <p:sp>
        <p:nvSpPr>
          <p:cNvPr id="27" name="Oval 26"/>
          <p:cNvSpPr/>
          <p:nvPr/>
        </p:nvSpPr>
        <p:spPr>
          <a:xfrm>
            <a:off x="8394192" y="4965192"/>
            <a:ext cx="585216" cy="585216"/>
          </a:xfrm>
          <a:prstGeom prst="ellipse">
            <a:avLst/>
          </a:prstGeom>
          <a:solidFill>
            <a:srgbClr val="0E6E6E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394192" y="4965192"/>
            <a:ext cx="585216" cy="58521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H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2697480"/>
            <a:ext cx="4206240" cy="36576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6B4A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48640" y="2697480"/>
            <a:ext cx="4206240" cy="457200"/>
          </a:xfrm>
          <a:prstGeom prst="rect">
            <a:avLst/>
          </a:prstGeom>
          <a:solidFill>
            <a:srgbClr val="6B4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48640" y="2697480"/>
            <a:ext cx="420624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⛓  MOLECULE PROFILE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7240" y="3337560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 i="0">
                <a:solidFill>
                  <a:srgbClr val="6A7386"/>
                </a:solidFill>
                <a:latin typeface="Calibri"/>
              </a:rPr>
              <a:t>Name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06040" y="3337560"/>
            <a:ext cx="201168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Methane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" y="3749039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 i="0">
                <a:solidFill>
                  <a:srgbClr val="6A7386"/>
                </a:solidFill>
                <a:latin typeface="Calibri"/>
              </a:rPr>
              <a:t>Formula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606040" y="3749039"/>
            <a:ext cx="201168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C99A2E"/>
                </a:solidFill>
                <a:latin typeface="Calibri"/>
              </a:rPr>
              <a:t>CH₄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7240" y="4160520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 i="0">
                <a:solidFill>
                  <a:srgbClr val="6A7386"/>
                </a:solidFill>
                <a:latin typeface="Calibri"/>
              </a:rPr>
              <a:t>Atoms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606040" y="4160520"/>
            <a:ext cx="201168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0E6E6E"/>
                </a:solidFill>
                <a:latin typeface="Calibri"/>
              </a:rPr>
              <a:t>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7240" y="4572000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 i="0">
                <a:solidFill>
                  <a:srgbClr val="6A7386"/>
                </a:solidFill>
                <a:latin typeface="Calibri"/>
              </a:rPr>
              <a:t>Bonds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606040" y="4572000"/>
            <a:ext cx="201168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0E6E6E"/>
                </a:solidFill>
                <a:latin typeface="Calibri"/>
              </a:rPr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7240" y="4983480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 i="0">
                <a:solidFill>
                  <a:srgbClr val="6A7386"/>
                </a:solidFill>
                <a:latin typeface="Calibri"/>
              </a:rPr>
              <a:t>Lone pairs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606040" y="4983480"/>
            <a:ext cx="201168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6B4A82"/>
                </a:solidFill>
                <a:latin typeface="Calibri"/>
              </a:rPr>
              <a:t>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77240" y="5394960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 i="0">
                <a:solidFill>
                  <a:srgbClr val="6A7386"/>
                </a:solidFill>
                <a:latin typeface="Calibri"/>
              </a:rPr>
              <a:t>Shape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606040" y="5394960"/>
            <a:ext cx="201168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Tetrahedral (109.5°)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77240" y="5943600"/>
            <a:ext cx="105156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0" i="1">
                <a:solidFill>
                  <a:srgbClr val="1A2D4D"/>
                </a:solidFill>
                <a:latin typeface="Calibri"/>
              </a:rPr>
              <a:t>▸  8 total electrons; 4 bonds, no lone pairs → tetrahedral, non-polar.</a:t>
            </a:r>
          </a:p>
        </p:txBody>
      </p:sp>
    </p:spTree>
  </p:cSld>
  <p:clrMapOvr>
    <a:masterClrMapping/>
  </p:clrMapOvr>
  <p:transition spd="med">
    <p:split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L2-3: Chemical Bonding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8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VSEPR SHAPES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Electron groups → predict shape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6424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/>
                <a:gridCol w="1463040"/>
                <a:gridCol w="3108960"/>
                <a:gridCol w="1645920"/>
                <a:gridCol w="356616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Bonded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Lone pairs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Shape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Angle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Example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Linear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180°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CO₂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Trigonal planar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120°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BF₃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Bent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~118°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SO₂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Tetrahedral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109.5°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CH₄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Trigonal pyramid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~107°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NH₃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Bent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~104.5°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H₂O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L2-3: Chemical Bonding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9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BOND POLARITY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Difference in electronegativity (ΔEN)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642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914400"/>
                <a:gridCol w="2743200"/>
                <a:gridCol w="594360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Bond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ΔEN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Type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Example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H–H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4F8F6E"/>
                          </a:solidFill>
                          <a:latin typeface="Calibri"/>
                        </a:rPr>
                        <a:t>Pure non-polar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H₂ gas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C–H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4F8F6E"/>
                          </a:solidFill>
                          <a:latin typeface="Calibri"/>
                        </a:rPr>
                        <a:t>Mostly non-polar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CH₄, CO₂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O–H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1.4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C99A2E"/>
                          </a:solidFill>
                          <a:latin typeface="Calibri"/>
                        </a:rPr>
                        <a:t>Polar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Water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Na–Cl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2.1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D04A4A"/>
                          </a:solidFill>
                          <a:latin typeface="Calibri"/>
                        </a:rPr>
                        <a:t>Ionic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Table salt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F–H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1.9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D04A4A"/>
                          </a:solidFill>
                          <a:latin typeface="Calibri"/>
                        </a:rPr>
                        <a:t>Very polar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HF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zoom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L2-3: Chemical Bonding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10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MOLECULAR POLARITY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Symmetry matters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$BLU{Polar bonds + symmetric shape = NON-polar molecule}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   CO₂: linear → polar bonds cancel out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$BLU{Polar bonds + asymmetric shape = polar molecule}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   H₂O: bent → bonds don't cancel → polar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Why this matters: polar molecules dissolve in water; non-polar don't.</a:t>
            </a: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L2-3: Chemical Bonding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11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4F8F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4F8F6E"/>
                </a:solidFill>
                <a:latin typeface="Calibri"/>
              </a:rPr>
              <a:t>WRAP-UP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Predicting structure from formula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94415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6065215"/>
              </a:tblGrid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CONCEPT  /  FORMULA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WHAT IT MEANS  /  USE</a:t>
                      </a:r>
                    </a:p>
                  </a:txBody>
                  <a:tcPr marL="128016" marR="91440" marT="54864" marB="36576">
                    <a:solidFill>
                      <a:srgbClr val="0E6E6E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Lewis structure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5-step method to draw any molecule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VSEPR theory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Electron groups repel → set shape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ΔEN &lt; 0.4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Non-polar bond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ΔEN 0.4 – 1.7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Polar covalent bond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ΔEN &gt; 1.7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Ionic bond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Symmetry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Decides if a polar-bonded molecule is polar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sh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3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91440"/>
            <a:ext cx="11430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Animation — VSEPR: Water's Bent Shape</a:t>
            </a:r>
          </a:p>
        </p:txBody>
      </p:sp>
      <p:pic>
        <p:nvPicPr>
          <p:cNvPr id="4" name="Picture 3" descr="lec3_water_vsep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048" y="100584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26364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i="1">
                <a:solidFill>
                  <a:srgbClr val="444444"/>
                </a:solidFill>
              </a:rPr>
              <a:t>Two lone pairs (yellow) push the H atoms down to a 104.5° bond angle.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3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91440"/>
            <a:ext cx="11430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Animation — Lewis Structure of H₂O</a:t>
            </a:r>
          </a:p>
        </p:txBody>
      </p:sp>
      <p:pic>
        <p:nvPicPr>
          <p:cNvPr id="4" name="Picture 3" descr="lec12_lewi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048" y="100584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26364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i="1">
                <a:solidFill>
                  <a:srgbClr val="444444"/>
                </a:solidFill>
              </a:rPr>
              <a:t>Step-by-step build: count valence e⁻ → place atoms → bonds → lone pairs.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