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9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3.xml"/><Relationship Id="rId19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Periodic Table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Three trends that explain everything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Why are some elements so different?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 potassium pill is safe — pure potassium metal explodes.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Sodium and potassium are in the same column. Why is K MORE reactive?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Three trends explain it: atomic size, ionization energy, electronegativity.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After today, you can predict an element's behavior just from its position.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2_periodic_ta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Potassium pill vs. potassium metal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Level 1 essentials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Periodic table: rows = periods, columns = groups (families)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group = same valence electrons = similar behavior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Group 1 = alkali metals (1 valence e⁻) — very reactive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Group 17 = halogens (7 valence e⁻) — very reactive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Group 18 = noble gases (8 valence e⁻ = full) — non-reactive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VALENCE ELECTRONS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Easy lookup by group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463040"/>
                <a:gridCol w="2743200"/>
                <a:gridCol w="539496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Group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Valence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Reactivity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Very reactive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Na, K, Cs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C99A2E"/>
                          </a:solidFill>
                          <a:latin typeface="Calibri"/>
                        </a:rPr>
                        <a:t>Reactive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Mg, Ca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13–16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3–6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Variable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Al, C, N, O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Very reactive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F, Cl, Br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Inert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He, Ne, Ar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📐 TREND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Atomic radius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ight Arrow 14"/>
          <p:cNvSpPr/>
          <p:nvPr/>
        </p:nvSpPr>
        <p:spPr>
          <a:xfrm>
            <a:off x="1005840" y="4160520"/>
            <a:ext cx="10180015" cy="731520"/>
          </a:xfrm>
          <a:prstGeom prst="rightArrow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160520"/>
            <a:ext cx="10180015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SHRINKS ACROSS A PERIOD (MORE PROTONS PULL ELECTRONS IN)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2971800"/>
            <a:ext cx="1018001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ACROSS A PERIOD (LEFT → RIGHT)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8255" y="2971800"/>
            <a:ext cx="3657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200" b="1" i="0">
                <a:solidFill>
                  <a:srgbClr val="1A2D4D"/>
                </a:solidFill>
                <a:latin typeface="Calibri"/>
              </a:rPr>
              <a:t>DOWN A GROUP (TOP → BOTTOM)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51560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186 pm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24061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24061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Mg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24061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160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96563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96563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96563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143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69065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69065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69065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117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41567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41567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41567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110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14069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14069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14069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104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686571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86571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Cl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86571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99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959073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959073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Ar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959073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71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📐 TREND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Ionization energy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ight Arrow 14"/>
          <p:cNvSpPr/>
          <p:nvPr/>
        </p:nvSpPr>
        <p:spPr>
          <a:xfrm>
            <a:off x="1005840" y="4160520"/>
            <a:ext cx="10180015" cy="731520"/>
          </a:xfrm>
          <a:prstGeom prst="rightArrow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160520"/>
            <a:ext cx="10180015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RISES ACROSS A PERIOD (HARDER TO REMOVE TIGHTLY HELD E⁻)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2971800"/>
            <a:ext cx="1018001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ACROSS A PERIOD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8255" y="2971800"/>
            <a:ext cx="3657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200" b="1" i="0">
                <a:solidFill>
                  <a:srgbClr val="1A2D4D"/>
                </a:solidFill>
                <a:latin typeface="Calibri"/>
              </a:rPr>
              <a:t>DOWN A GROUP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51560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496 kJ/mol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24061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24061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Mg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24061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738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96563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96563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96563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578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69065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69065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69065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786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41567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41567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41567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1012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14069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14069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14069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999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686571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86571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Cl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86571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1251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959073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959073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Ar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959073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1521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📐 TREND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Electronegativity (Pauling scale)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ight Arrow 14"/>
          <p:cNvSpPr/>
          <p:nvPr/>
        </p:nvSpPr>
        <p:spPr>
          <a:xfrm>
            <a:off x="1005840" y="4160520"/>
            <a:ext cx="10180015" cy="731520"/>
          </a:xfrm>
          <a:prstGeom prst="rightArrow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160520"/>
            <a:ext cx="10180015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RISES ACROSS A PERIOD (SMALL ATOMS = GREEDY FOR ELECTRONS)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2971800"/>
            <a:ext cx="1018001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ACROSS A PERIOD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8255" y="2971800"/>
            <a:ext cx="3657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200" b="1" i="0">
                <a:solidFill>
                  <a:srgbClr val="1A2D4D"/>
                </a:solidFill>
                <a:latin typeface="Calibri"/>
              </a:rPr>
              <a:t>DOWN A GROUP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51560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4.0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24061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24061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24061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3.5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96563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96563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96563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3.0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69065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69065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Cl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69065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3.0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41567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41567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41567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2.5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14069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14069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14069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2.1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686571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86571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Na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86571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0.9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959073" y="5257800"/>
            <a:ext cx="1181061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959073" y="5303520"/>
            <a:ext cx="1181061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1A2D4D"/>
                </a:solidFill>
                <a:latin typeface="Consolas"/>
              </a:rPr>
              <a:t>Cs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959073" y="5715000"/>
            <a:ext cx="1181061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C99A2E"/>
                </a:solidFill>
                <a:latin typeface="Calibri"/>
              </a:rPr>
              <a:t>0.7</a:t>
            </a:r>
          </a:p>
        </p:txBody>
      </p:sp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REACTIVITY RULES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Two opposite directions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$RED{Metals: reactivity INCREASES going DOWN a group}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K is more reactive than Na (lower in Group 1)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Cs &gt; Rb &gt; K &gt; Na &gt; Li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$BLU{Non-metals: reactivity INCREASES going UP a group}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F is more reactive than Cl (higher in Group 17)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F &gt; Cl &gt; Br &gt; I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Compare reactivity: Na vs. 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Both are in Group 1 (alkali metals). Which is more reactive in water?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Both have 1 valence electron — easy to lose.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K is BELOW Na in Group 1 — bigger atom, more shells.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K's outer electron is FARTHER from the nucleus.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Less attraction → easier to lose → more reactive.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∴ K reacts MORE violently with water than Na.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K is more reactive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Compare reactivity: Cl vs. 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Both are halogens (Group 17). Which is more reactive?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Halogens want to GAIN one electron.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Cl is ABOVE I in Group 17 — smaller atom.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Cl's nucleus is closer to the incoming electron — stronger pull.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∴ Cl is more reactive than I.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(Same logic: F &gt; Cl &gt; Br &gt; I)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Cl is more reactive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TRENDS SUMMARY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Three rules that explain everything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1828800"/>
                <a:gridCol w="1828800"/>
                <a:gridCol w="502920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Trend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Across period →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Down group ↓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Atomic radius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Decreases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Increases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More protons pull (across); more shells (down)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Ionization energy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Increases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Decreases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Tighter pull (across); farther outer e⁻ (down)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Electronegativity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Increases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Decreases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Same as ionization energy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Why Sodium Explodes in Water</a:t>
            </a:r>
          </a:p>
        </p:txBody>
      </p:sp>
      <p:pic>
        <p:nvPicPr>
          <p:cNvPr id="4" name="Picture 3" descr="lec2_sodiu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Sodium hands its valence electron to water → Na⁺ + free electron + heat.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L2-2: Periodic Table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12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Trends as predictors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Atomic radius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Smaller across; bigger down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Ionization energy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Higher across; lower down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Electronegativity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Higher across; lower down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Metals: reactivity ↑ DOWN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Cs &gt; Rb &gt; K &gt; Na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Non-metals: reactivity ↑ UP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F &gt; Cl &gt; Br &gt; I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