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8" r:id="rId19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3.xml"/><Relationship Id="rId19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Relationship Id="rId3" Type="http://schemas.openxmlformats.org/officeDocument/2006/relationships/image" Target="../media/image3.gi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Atomic Structure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Isotopes, atomic mass, and the math of half-life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Three radioactive things in plain sight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Banana — contains potassium-40 (β-emitter, harmless dose).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Smoke detector — contains americium-241 (α-emitter, sealed).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Table salt — chlorine has TWO common isotopes (³⁵Cl 76%, ³⁷Cl 24%).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Today: the math behind these — average atomic mass, half-life, decay.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01_radium_wa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Banana · smoke detector · salt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Quick Level 1 refresher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Atom = nucleus (protons + neutrons) + electrons in shells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Atomic number Z = number of protons (defines the element)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Mass number A = protons + neutrons (defines the isotope)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Electrons orbit; protons + neutrons are stuck together (strong force)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6B4A82"/>
                </a:solidFill>
                <a:latin typeface="Calibri"/>
              </a:rPr>
              <a:t>⚛ NOTATION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AZX notation: read it like coordinates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22860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32807" y="2926080"/>
            <a:ext cx="731520" cy="548640"/>
          </a:xfrm>
          <a:prstGeom prst="rect">
            <a:avLst/>
          </a:prstGeom>
          <a:noFill/>
        </p:spPr>
        <p:txBody>
          <a:bodyPr wrap="square" lIns="45720" rIns="45720" tIns="18288" bIns="18288" anchor="b">
            <a:spAutoFit/>
          </a:bodyPr>
          <a:lstStyle/>
          <a:p>
            <a:pPr algn="ctr"/>
            <a:r>
              <a:rPr sz="4200" b="1" i="0">
                <a:solidFill>
                  <a:srgbClr val="C99A2E"/>
                </a:solidFill>
                <a:latin typeface="Consolas"/>
              </a:rPr>
              <a:t>14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2807" y="3931920"/>
            <a:ext cx="73152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4200" b="1" i="0">
                <a:solidFill>
                  <a:srgbClr val="0E6E6E"/>
                </a:solidFill>
                <a:latin typeface="Consolas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47207" y="2926080"/>
            <a:ext cx="2194560" cy="18288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2000" b="1" i="0">
                <a:solidFill>
                  <a:srgbClr val="1A2D4D"/>
                </a:solidFill>
                <a:latin typeface="Consolas"/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6647" y="2926080"/>
            <a:ext cx="329184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300" b="1" i="0">
                <a:solidFill>
                  <a:srgbClr val="C99A2E"/>
                </a:solidFill>
                <a:latin typeface="Calibri"/>
              </a:rPr>
              <a:t>MASS NUMBER  →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6647" y="3383280"/>
            <a:ext cx="3291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1">
                <a:solidFill>
                  <a:srgbClr val="6A7386"/>
                </a:solidFill>
                <a:latin typeface="Calibri"/>
              </a:rPr>
              <a:t>(protons + neutrons)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6647" y="3931920"/>
            <a:ext cx="329184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300" b="1" i="0">
                <a:solidFill>
                  <a:srgbClr val="0E6E6E"/>
                </a:solidFill>
                <a:latin typeface="Calibri"/>
              </a:rPr>
              <a:t>ATOMIC NUMBER  → 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6647" y="4389120"/>
            <a:ext cx="3291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1">
                <a:solidFill>
                  <a:srgbClr val="6A7386"/>
                </a:solidFill>
                <a:latin typeface="Calibri"/>
              </a:rPr>
              <a:t>(number of protons)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33207" y="3474720"/>
            <a:ext cx="22860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 i="0">
                <a:solidFill>
                  <a:srgbClr val="1A2D4D"/>
                </a:solidFill>
                <a:latin typeface="Calibri"/>
              </a:rPr>
              <a:t>←  ELEMENT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66360"/>
            <a:ext cx="11094415" cy="12801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5212080"/>
            <a:ext cx="1063721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6B4A82"/>
                </a:solidFill>
                <a:latin typeface="Calibri"/>
              </a:rPr>
              <a:t>COMMON EXAMPLES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577840"/>
            <a:ext cx="2727883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000" b="1" i="0">
                <a:solidFill>
                  <a:srgbClr val="1A2D4D"/>
                </a:solidFill>
                <a:latin typeface="Consolas"/>
              </a:rPr>
              <a:t>12/6 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989320"/>
            <a:ext cx="2727883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Stable carbon (98.9%)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67963" y="5577840"/>
            <a:ext cx="2727883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000" b="1" i="0">
                <a:solidFill>
                  <a:srgbClr val="1A2D4D"/>
                </a:solidFill>
                <a:latin typeface="Consolas"/>
              </a:rPr>
              <a:t>13/6 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67963" y="5989320"/>
            <a:ext cx="2727883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Stable (1.1%)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5847" y="5577840"/>
            <a:ext cx="2727883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000" b="1" i="0">
                <a:solidFill>
                  <a:srgbClr val="1A2D4D"/>
                </a:solidFill>
                <a:latin typeface="Consolas"/>
              </a:rPr>
              <a:t>14/6 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5847" y="5989320"/>
            <a:ext cx="2727883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Radioactive (trace)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23731" y="5577840"/>
            <a:ext cx="2727883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000" b="1" i="0">
                <a:solidFill>
                  <a:srgbClr val="1A2D4D"/>
                </a:solidFill>
                <a:latin typeface="Consolas"/>
              </a:rPr>
              <a:t>35/17 Cl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23731" y="5989320"/>
            <a:ext cx="2727883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Stable (76%)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CHLORINE IN SALT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Two stable isotopes — average mass = 35.45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828800"/>
                <a:gridCol w="1828800"/>
                <a:gridCol w="594360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Isotope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Mass (amu)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Abundance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Contribution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³⁵Cl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34.97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0E6E6E"/>
                          </a:solidFill>
                          <a:latin typeface="Calibri"/>
                        </a:rPr>
                        <a:t>75.78%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34.97 × 0.7578 = 26.51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³⁷Cl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36.97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0E6E6E"/>
                          </a:solidFill>
                          <a:latin typeface="Calibri"/>
                        </a:rPr>
                        <a:t>24.22%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36.97 × 0.2422 = 8.95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C99A2E"/>
                          </a:solidFill>
                          <a:latin typeface="Calibri"/>
                        </a:rPr>
                        <a:t>35.45 amu  ← average atomic mass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Average atomic mass of chlorine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Two stable isotopes: ³⁵Cl (34.97 amu, 75.78%) and ³⁷Cl (36.97 amu, 24.22%). What is the average atomic mass?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avg = Σ (mass × fraction)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avg = 34.97 × 0.7578 + 36.97 × 0.2422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avg = 26.5077 + 8.9522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avg = 35.46 amu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(matches the periodic table value of 35.45 amu)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35.46  amu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Average atomic mass of potassium (banana K)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Three isotopes: ³⁹K (38.964 amu, 93.26%), ⁴⁰K (39.964 amu, 0.012%), ⁴¹K (40.962 amu, 6.73%).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avg = Σ (mass × fraction)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avg = 38.964 × 0.9326 + 39.964 × 0.00012 + 40.962 × 0.0673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avg = 36.341 + 0.0048 + 2.7567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avg ≈ 39.10 amu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39.10  amu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STABILITY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Why some isotopes decay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Stable atoms have neutron-to-proton ratio (n/p) ≈ 1 for small elements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Heavier elements need slightly more neutrons (n/p &gt; 1) to stay stable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If the ratio is wrong, the atom is RADIOACTIVE — it decays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Carbon-14 has n/p = 8/6 = 1.33 — slightly too many neutrons → β decay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Decay produces α (²He), β (e⁻), or γ (photon) radiation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HALF-LIFE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Time for half a sample to decay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C99A2E"/>
                </a:solidFill>
                <a:latin typeface="Calibri"/>
              </a:rPr>
              <a:t>Half-life (t₁/₂) is constant for each isotope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Carbon-14: t₁/₂ = 5,730 years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After 1 half-life: 50% remains. After 2: 25%. After 3: 12.5%.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Doesn't depend on amount or temperature — purely nuclear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Used in radiocarbon dating, medical imaging, smoke detectors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Carbon-14 dating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bone fragment has 12.5% of original ¹⁴C remaining. How old is it? (t₁/₂ = 5,730 yr)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Remaining = Initial × (1/2)ⁿ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0.125 = (1/2)ⁿ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3  (because (1/2)³ = 0.125)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Age = 3 half-lives × 5,730 yr/half-life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Age = 17,190 years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17,190  years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HOUSEHOLD ISOTOPES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Where they live and what they do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280160"/>
                <a:gridCol w="2194560"/>
                <a:gridCol w="612648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Isotope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Decay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Half-life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Where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¹⁴C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β⁻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5,730 yr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Living tissue, dating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⁴⁰K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β⁻/EC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1.25 × 10⁹ yr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Bananas, body, soil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²⁴¹Am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α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432 yr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Smoke detectors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²²⁶Ra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α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1,600 yr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Old radium watch dials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²²²Rn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α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3.8 days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Basement air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Atomic Orbitals (Quantum Model)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Three electron shells around a nucleus. Each electron orbits at its own radius.</a:t>
            </a:r>
          </a:p>
        </p:txBody>
      </p:sp>
      <p:pic>
        <p:nvPicPr>
          <p:cNvPr id="6" name="Picture 5" descr="lec1_atom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L2-1: Atomic Structure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12 /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Key concepts and formulas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6065215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R="91440" marT="54864" marB="36576">
                    <a:solidFill>
                      <a:srgbClr val="0E6E6E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avg = Σ(mass × fraction)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Weighted average atomic mass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t₁/₂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Half-life — constant per isotope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Remaining = N₀ × (½)ⁿ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How much is left after n half-lives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n = log(Initial/Remaining) / log(2)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Solve for number of half-lives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¹⁴ ₆C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Mass / atomic / element notation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