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-548640"/>
            <a:ext cx="3291840" cy="3291840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97135" y="-731520"/>
            <a:ext cx="2743200" cy="274320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731520" y="4480560"/>
            <a:ext cx="2743200" cy="2743200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99855" y="3931920"/>
            <a:ext cx="3474720" cy="34747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1097280"/>
            <a:ext cx="914400" cy="91440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31375" y="320040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280160" y="2011680"/>
            <a:ext cx="9631375" cy="3200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09847" y="2286000"/>
            <a:ext cx="457200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09847" y="2286000"/>
            <a:ext cx="45720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🧪  COMMUNITY CHEMISTRY  · 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7180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FFA94D"/>
                </a:solidFill>
                <a:latin typeface="Calibri"/>
              </a:rPr>
              <a:t>LECTURE  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20440"/>
            <a:ext cx="10728655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5400" b="1">
                <a:solidFill>
                  <a:srgbClr val="1A3C5E"/>
                </a:solidFill>
                <a:latin typeface="Calibri"/>
              </a:rPr>
              <a:t>Nuclear Chemistry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1F2D3D"/>
                </a:solidFill>
                <a:latin typeface="Calibri"/>
              </a:rPr>
              <a:t>Radon, smoke detectors, and the radiation in your home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7A7E"/>
                </a:solidFill>
                <a:latin typeface="Calibri"/>
              </a:rPr>
              <a:t>CHEMDU  ·  LEVEL 1  ·  ORIGINAL ANIMATIONS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3C5E"/>
                </a:solidFill>
                <a:latin typeface="Calibri"/>
              </a:rPr>
              <a:t>L11: Nuclear Chemistry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12 /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68680"/>
            <a:ext cx="164592" cy="310896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841248"/>
            <a:ext cx="1091153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CONCEPT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18872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rgbClr val="1A3C5E"/>
                </a:solidFill>
                <a:latin typeface="Calibri"/>
              </a:rPr>
              <a:t>Half-Life: Exponential Decay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20240"/>
            <a:ext cx="2194560" cy="45720"/>
          </a:xfrm>
          <a:prstGeom prst="rect">
            <a:avLst/>
          </a:prstGeom>
          <a:solidFill>
            <a:srgbClr val="E2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240280"/>
            <a:ext cx="3236976" cy="365760"/>
          </a:xfrm>
          <a:prstGeom prst="roundRect">
            <a:avLst/>
          </a:prstGeom>
          <a:solidFill>
            <a:srgbClr val="0E7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2240280"/>
            <a:ext cx="3236976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ANIMATED DECAY GRID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74320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WHAT IT SHOWS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063240"/>
            <a:ext cx="4937760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62133"/>
                </a:solidFill>
                <a:latin typeface="Calibri"/>
              </a:rPr>
              <a:t>Four 10×10 atom grids in a row. t=0: all 100 dots blue. After 1 half-life: 50 blue, 50 grey. After 2: 25 blue. After 3: ~12 blue. The decay is random — different atoms turn grey each time but the COUNT is predictable.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17720"/>
            <a:ext cx="4937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E2A82E"/>
                </a:solidFill>
                <a:latin typeface="Calibri"/>
              </a:rPr>
              <a:t>TEACHER SCRIPT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37760"/>
            <a:ext cx="4937760" cy="1508760"/>
          </a:xfrm>
          <a:prstGeom prst="roundRect">
            <a:avLst/>
          </a:prstGeom>
          <a:solidFill>
            <a:srgbClr val="F7E5B8"/>
          </a:solidFill>
          <a:ln w="19050">
            <a:solidFill>
              <a:srgbClr val="E2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5029200"/>
            <a:ext cx="4572000" cy="1325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1">
                <a:solidFill>
                  <a:srgbClr val="162133"/>
                </a:solidFill>
                <a:latin typeface="Calibri"/>
              </a:rPr>
              <a:t>"Radioactive atoms decay randomly, but the rate is predictable. Half-life is the time for half of them to decay. Watch: 100 → 50 → 25 → 12. This isn't magic — it's math. Carbon-14 has a half-life of 5,730 years. That's how scientists date ancient bones."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0" y="2240280"/>
            <a:ext cx="5943600" cy="420624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0" y="2331720"/>
            <a:ext cx="557784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6A7386"/>
                </a:solidFill>
                <a:latin typeface="Calibri"/>
              </a:rPr>
              <a:t>◉  ORIGINAL ILLUSTRATION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5040" y="2560320"/>
            <a:ext cx="121158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4FA8D8"/>
                </a:solidFill>
                <a:latin typeface="Consolas"/>
              </a:rPr>
              <a:t>t = 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2834640"/>
            <a:ext cx="12115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6A7386"/>
                </a:solidFill>
                <a:latin typeface="Calibri"/>
              </a:rPr>
              <a:t>All blue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35040" y="2971800"/>
            <a:ext cx="1211580" cy="2926079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126479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25491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383343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511774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640206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768638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897069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02550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153933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7282364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126479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254911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383343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6511774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640206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6768638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897069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7025501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7153933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7282364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6126479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6254911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383343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6511774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6640206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6768638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6897069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7025501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7153933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7282364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6126479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6254911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6383343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6511774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6640206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6768638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6897069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7025501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7153933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7282364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6126479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625491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638334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6511774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6640206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6768638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6897069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702550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715393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Oval 73"/>
          <p:cNvSpPr/>
          <p:nvPr/>
        </p:nvSpPr>
        <p:spPr>
          <a:xfrm>
            <a:off x="7282364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Oval 74"/>
          <p:cNvSpPr/>
          <p:nvPr/>
        </p:nvSpPr>
        <p:spPr>
          <a:xfrm>
            <a:off x="612647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6254911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6383343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6511774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Oval 78"/>
          <p:cNvSpPr/>
          <p:nvPr/>
        </p:nvSpPr>
        <p:spPr>
          <a:xfrm>
            <a:off x="6640206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Oval 79"/>
          <p:cNvSpPr/>
          <p:nvPr/>
        </p:nvSpPr>
        <p:spPr>
          <a:xfrm>
            <a:off x="6768638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689706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Oval 81"/>
          <p:cNvSpPr/>
          <p:nvPr/>
        </p:nvSpPr>
        <p:spPr>
          <a:xfrm>
            <a:off x="7025501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/>
          <p:cNvSpPr/>
          <p:nvPr/>
        </p:nvSpPr>
        <p:spPr>
          <a:xfrm>
            <a:off x="7153933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Oval 83"/>
          <p:cNvSpPr/>
          <p:nvPr/>
        </p:nvSpPr>
        <p:spPr>
          <a:xfrm>
            <a:off x="7282364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Oval 84"/>
          <p:cNvSpPr/>
          <p:nvPr/>
        </p:nvSpPr>
        <p:spPr>
          <a:xfrm>
            <a:off x="6126479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Oval 85"/>
          <p:cNvSpPr/>
          <p:nvPr/>
        </p:nvSpPr>
        <p:spPr>
          <a:xfrm>
            <a:off x="6254911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Oval 86"/>
          <p:cNvSpPr/>
          <p:nvPr/>
        </p:nvSpPr>
        <p:spPr>
          <a:xfrm>
            <a:off x="6383343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Oval 87"/>
          <p:cNvSpPr/>
          <p:nvPr/>
        </p:nvSpPr>
        <p:spPr>
          <a:xfrm>
            <a:off x="6511774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Oval 88"/>
          <p:cNvSpPr/>
          <p:nvPr/>
        </p:nvSpPr>
        <p:spPr>
          <a:xfrm>
            <a:off x="6640206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Oval 89"/>
          <p:cNvSpPr/>
          <p:nvPr/>
        </p:nvSpPr>
        <p:spPr>
          <a:xfrm>
            <a:off x="6768638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Oval 90"/>
          <p:cNvSpPr/>
          <p:nvPr/>
        </p:nvSpPr>
        <p:spPr>
          <a:xfrm>
            <a:off x="6897069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Oval 91"/>
          <p:cNvSpPr/>
          <p:nvPr/>
        </p:nvSpPr>
        <p:spPr>
          <a:xfrm>
            <a:off x="7025501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Oval 92"/>
          <p:cNvSpPr/>
          <p:nvPr/>
        </p:nvSpPr>
        <p:spPr>
          <a:xfrm>
            <a:off x="7153933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Oval 93"/>
          <p:cNvSpPr/>
          <p:nvPr/>
        </p:nvSpPr>
        <p:spPr>
          <a:xfrm>
            <a:off x="7282364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Oval 94"/>
          <p:cNvSpPr/>
          <p:nvPr/>
        </p:nvSpPr>
        <p:spPr>
          <a:xfrm>
            <a:off x="612647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Oval 95"/>
          <p:cNvSpPr/>
          <p:nvPr/>
        </p:nvSpPr>
        <p:spPr>
          <a:xfrm>
            <a:off x="6254911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Oval 96"/>
          <p:cNvSpPr/>
          <p:nvPr/>
        </p:nvSpPr>
        <p:spPr>
          <a:xfrm>
            <a:off x="638334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Oval 97"/>
          <p:cNvSpPr/>
          <p:nvPr/>
        </p:nvSpPr>
        <p:spPr>
          <a:xfrm>
            <a:off x="6511774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Oval 98"/>
          <p:cNvSpPr/>
          <p:nvPr/>
        </p:nvSpPr>
        <p:spPr>
          <a:xfrm>
            <a:off x="6640206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6768638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0"/>
          <p:cNvSpPr/>
          <p:nvPr/>
        </p:nvSpPr>
        <p:spPr>
          <a:xfrm>
            <a:off x="689706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Oval 101"/>
          <p:cNvSpPr/>
          <p:nvPr/>
        </p:nvSpPr>
        <p:spPr>
          <a:xfrm>
            <a:off x="7025501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Oval 102"/>
          <p:cNvSpPr/>
          <p:nvPr/>
        </p:nvSpPr>
        <p:spPr>
          <a:xfrm>
            <a:off x="715393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Oval 103"/>
          <p:cNvSpPr/>
          <p:nvPr/>
        </p:nvSpPr>
        <p:spPr>
          <a:xfrm>
            <a:off x="7282364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Oval 104"/>
          <p:cNvSpPr/>
          <p:nvPr/>
        </p:nvSpPr>
        <p:spPr>
          <a:xfrm>
            <a:off x="6126479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Oval 105"/>
          <p:cNvSpPr/>
          <p:nvPr/>
        </p:nvSpPr>
        <p:spPr>
          <a:xfrm>
            <a:off x="6254911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Oval 106"/>
          <p:cNvSpPr/>
          <p:nvPr/>
        </p:nvSpPr>
        <p:spPr>
          <a:xfrm>
            <a:off x="6383343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Oval 107"/>
          <p:cNvSpPr/>
          <p:nvPr/>
        </p:nvSpPr>
        <p:spPr>
          <a:xfrm>
            <a:off x="6511774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Oval 108"/>
          <p:cNvSpPr/>
          <p:nvPr/>
        </p:nvSpPr>
        <p:spPr>
          <a:xfrm>
            <a:off x="6640206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Oval 109"/>
          <p:cNvSpPr/>
          <p:nvPr/>
        </p:nvSpPr>
        <p:spPr>
          <a:xfrm>
            <a:off x="6768638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Oval 110"/>
          <p:cNvSpPr/>
          <p:nvPr/>
        </p:nvSpPr>
        <p:spPr>
          <a:xfrm>
            <a:off x="6897069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Oval 111"/>
          <p:cNvSpPr/>
          <p:nvPr/>
        </p:nvSpPr>
        <p:spPr>
          <a:xfrm>
            <a:off x="7025501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7153933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Oval 113"/>
          <p:cNvSpPr/>
          <p:nvPr/>
        </p:nvSpPr>
        <p:spPr>
          <a:xfrm>
            <a:off x="7282364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Oval 114"/>
          <p:cNvSpPr/>
          <p:nvPr/>
        </p:nvSpPr>
        <p:spPr>
          <a:xfrm>
            <a:off x="6126479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Oval 115"/>
          <p:cNvSpPr/>
          <p:nvPr/>
        </p:nvSpPr>
        <p:spPr>
          <a:xfrm>
            <a:off x="6254911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Oval 116"/>
          <p:cNvSpPr/>
          <p:nvPr/>
        </p:nvSpPr>
        <p:spPr>
          <a:xfrm>
            <a:off x="6383343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Oval 117"/>
          <p:cNvSpPr/>
          <p:nvPr/>
        </p:nvSpPr>
        <p:spPr>
          <a:xfrm>
            <a:off x="6511774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Oval 118"/>
          <p:cNvSpPr/>
          <p:nvPr/>
        </p:nvSpPr>
        <p:spPr>
          <a:xfrm>
            <a:off x="6640206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Oval 119"/>
          <p:cNvSpPr/>
          <p:nvPr/>
        </p:nvSpPr>
        <p:spPr>
          <a:xfrm>
            <a:off x="6768638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Oval 120"/>
          <p:cNvSpPr/>
          <p:nvPr/>
        </p:nvSpPr>
        <p:spPr>
          <a:xfrm>
            <a:off x="6897069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Oval 121"/>
          <p:cNvSpPr/>
          <p:nvPr/>
        </p:nvSpPr>
        <p:spPr>
          <a:xfrm>
            <a:off x="7025501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Oval 122"/>
          <p:cNvSpPr/>
          <p:nvPr/>
        </p:nvSpPr>
        <p:spPr>
          <a:xfrm>
            <a:off x="7153933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Oval 123"/>
          <p:cNvSpPr/>
          <p:nvPr/>
        </p:nvSpPr>
        <p:spPr>
          <a:xfrm>
            <a:off x="7282364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Rounded Rectangle 124"/>
          <p:cNvSpPr/>
          <p:nvPr/>
        </p:nvSpPr>
        <p:spPr>
          <a:xfrm>
            <a:off x="6183629" y="5532119"/>
            <a:ext cx="914400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A8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6183629" y="5532119"/>
            <a:ext cx="91440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4FA8D8"/>
                </a:solidFill>
                <a:latin typeface="Consolas"/>
              </a:rPr>
              <a:t>100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383779" y="2560320"/>
            <a:ext cx="121158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7C57B5"/>
                </a:solidFill>
                <a:latin typeface="Consolas"/>
              </a:rPr>
              <a:t>After 1 t½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383779" y="2834640"/>
            <a:ext cx="12115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6A7386"/>
                </a:solidFill>
                <a:latin typeface="Calibri"/>
              </a:rPr>
              <a:t>50 / 100 left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383779" y="2971800"/>
            <a:ext cx="1211580" cy="2926079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Oval 129"/>
          <p:cNvSpPr/>
          <p:nvPr/>
        </p:nvSpPr>
        <p:spPr>
          <a:xfrm>
            <a:off x="747521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1" name="Oval 130"/>
          <p:cNvSpPr/>
          <p:nvPr/>
        </p:nvSpPr>
        <p:spPr>
          <a:xfrm>
            <a:off x="760365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Oval 131"/>
          <p:cNvSpPr/>
          <p:nvPr/>
        </p:nvSpPr>
        <p:spPr>
          <a:xfrm>
            <a:off x="7732083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Oval 132"/>
          <p:cNvSpPr/>
          <p:nvPr/>
        </p:nvSpPr>
        <p:spPr>
          <a:xfrm>
            <a:off x="7860514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Oval 133"/>
          <p:cNvSpPr/>
          <p:nvPr/>
        </p:nvSpPr>
        <p:spPr>
          <a:xfrm>
            <a:off x="7988946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Oval 134"/>
          <p:cNvSpPr/>
          <p:nvPr/>
        </p:nvSpPr>
        <p:spPr>
          <a:xfrm>
            <a:off x="8117378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Oval 135"/>
          <p:cNvSpPr/>
          <p:nvPr/>
        </p:nvSpPr>
        <p:spPr>
          <a:xfrm>
            <a:off x="824580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Oval 136"/>
          <p:cNvSpPr/>
          <p:nvPr/>
        </p:nvSpPr>
        <p:spPr>
          <a:xfrm>
            <a:off x="837424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Oval 137"/>
          <p:cNvSpPr/>
          <p:nvPr/>
        </p:nvSpPr>
        <p:spPr>
          <a:xfrm>
            <a:off x="8502673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Oval 138"/>
          <p:cNvSpPr/>
          <p:nvPr/>
        </p:nvSpPr>
        <p:spPr>
          <a:xfrm>
            <a:off x="8631104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Oval 139"/>
          <p:cNvSpPr/>
          <p:nvPr/>
        </p:nvSpPr>
        <p:spPr>
          <a:xfrm>
            <a:off x="7475219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Oval 140"/>
          <p:cNvSpPr/>
          <p:nvPr/>
        </p:nvSpPr>
        <p:spPr>
          <a:xfrm>
            <a:off x="760365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7732083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Oval 142"/>
          <p:cNvSpPr/>
          <p:nvPr/>
        </p:nvSpPr>
        <p:spPr>
          <a:xfrm>
            <a:off x="786051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Oval 143"/>
          <p:cNvSpPr/>
          <p:nvPr/>
        </p:nvSpPr>
        <p:spPr>
          <a:xfrm>
            <a:off x="7988946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Oval 144"/>
          <p:cNvSpPr/>
          <p:nvPr/>
        </p:nvSpPr>
        <p:spPr>
          <a:xfrm>
            <a:off x="8117378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Oval 145"/>
          <p:cNvSpPr/>
          <p:nvPr/>
        </p:nvSpPr>
        <p:spPr>
          <a:xfrm>
            <a:off x="8245809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Oval 146"/>
          <p:cNvSpPr/>
          <p:nvPr/>
        </p:nvSpPr>
        <p:spPr>
          <a:xfrm>
            <a:off x="837424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Oval 147"/>
          <p:cNvSpPr/>
          <p:nvPr/>
        </p:nvSpPr>
        <p:spPr>
          <a:xfrm>
            <a:off x="8502673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Oval 148"/>
          <p:cNvSpPr/>
          <p:nvPr/>
        </p:nvSpPr>
        <p:spPr>
          <a:xfrm>
            <a:off x="863110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Oval 149"/>
          <p:cNvSpPr/>
          <p:nvPr/>
        </p:nvSpPr>
        <p:spPr>
          <a:xfrm>
            <a:off x="7475219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1" name="Oval 150"/>
          <p:cNvSpPr/>
          <p:nvPr/>
        </p:nvSpPr>
        <p:spPr>
          <a:xfrm>
            <a:off x="7603651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Oval 151"/>
          <p:cNvSpPr/>
          <p:nvPr/>
        </p:nvSpPr>
        <p:spPr>
          <a:xfrm>
            <a:off x="773208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Oval 152"/>
          <p:cNvSpPr/>
          <p:nvPr/>
        </p:nvSpPr>
        <p:spPr>
          <a:xfrm>
            <a:off x="7860514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Oval 153"/>
          <p:cNvSpPr/>
          <p:nvPr/>
        </p:nvSpPr>
        <p:spPr>
          <a:xfrm>
            <a:off x="7988946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5" name="Oval 154"/>
          <p:cNvSpPr/>
          <p:nvPr/>
        </p:nvSpPr>
        <p:spPr>
          <a:xfrm>
            <a:off x="8117378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Oval 155"/>
          <p:cNvSpPr/>
          <p:nvPr/>
        </p:nvSpPr>
        <p:spPr>
          <a:xfrm>
            <a:off x="8245809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7" name="Oval 156"/>
          <p:cNvSpPr/>
          <p:nvPr/>
        </p:nvSpPr>
        <p:spPr>
          <a:xfrm>
            <a:off x="8374241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Oval 157"/>
          <p:cNvSpPr/>
          <p:nvPr/>
        </p:nvSpPr>
        <p:spPr>
          <a:xfrm>
            <a:off x="850267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Oval 158"/>
          <p:cNvSpPr/>
          <p:nvPr/>
        </p:nvSpPr>
        <p:spPr>
          <a:xfrm>
            <a:off x="8631104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Oval 159"/>
          <p:cNvSpPr/>
          <p:nvPr/>
        </p:nvSpPr>
        <p:spPr>
          <a:xfrm>
            <a:off x="7475219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Oval 160"/>
          <p:cNvSpPr/>
          <p:nvPr/>
        </p:nvSpPr>
        <p:spPr>
          <a:xfrm>
            <a:off x="7603651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2" name="Oval 161"/>
          <p:cNvSpPr/>
          <p:nvPr/>
        </p:nvSpPr>
        <p:spPr>
          <a:xfrm>
            <a:off x="7732083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" name="Oval 162"/>
          <p:cNvSpPr/>
          <p:nvPr/>
        </p:nvSpPr>
        <p:spPr>
          <a:xfrm>
            <a:off x="7860514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Oval 163"/>
          <p:cNvSpPr/>
          <p:nvPr/>
        </p:nvSpPr>
        <p:spPr>
          <a:xfrm>
            <a:off x="7988946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Oval 164"/>
          <p:cNvSpPr/>
          <p:nvPr/>
        </p:nvSpPr>
        <p:spPr>
          <a:xfrm>
            <a:off x="8117378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6" name="Oval 165"/>
          <p:cNvSpPr/>
          <p:nvPr/>
        </p:nvSpPr>
        <p:spPr>
          <a:xfrm>
            <a:off x="8245809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Oval 166"/>
          <p:cNvSpPr/>
          <p:nvPr/>
        </p:nvSpPr>
        <p:spPr>
          <a:xfrm>
            <a:off x="8374241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Oval 167"/>
          <p:cNvSpPr/>
          <p:nvPr/>
        </p:nvSpPr>
        <p:spPr>
          <a:xfrm>
            <a:off x="8502673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9" name="Oval 168"/>
          <p:cNvSpPr/>
          <p:nvPr/>
        </p:nvSpPr>
        <p:spPr>
          <a:xfrm>
            <a:off x="8631104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0" name="Oval 169"/>
          <p:cNvSpPr/>
          <p:nvPr/>
        </p:nvSpPr>
        <p:spPr>
          <a:xfrm>
            <a:off x="7475219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Oval 170"/>
          <p:cNvSpPr/>
          <p:nvPr/>
        </p:nvSpPr>
        <p:spPr>
          <a:xfrm>
            <a:off x="760365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Oval 171"/>
          <p:cNvSpPr/>
          <p:nvPr/>
        </p:nvSpPr>
        <p:spPr>
          <a:xfrm>
            <a:off x="773208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Oval 172"/>
          <p:cNvSpPr/>
          <p:nvPr/>
        </p:nvSpPr>
        <p:spPr>
          <a:xfrm>
            <a:off x="7860514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Oval 173"/>
          <p:cNvSpPr/>
          <p:nvPr/>
        </p:nvSpPr>
        <p:spPr>
          <a:xfrm>
            <a:off x="7988946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Oval 174"/>
          <p:cNvSpPr/>
          <p:nvPr/>
        </p:nvSpPr>
        <p:spPr>
          <a:xfrm>
            <a:off x="8117378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Oval 175"/>
          <p:cNvSpPr/>
          <p:nvPr/>
        </p:nvSpPr>
        <p:spPr>
          <a:xfrm>
            <a:off x="8245809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7" name="Oval 176"/>
          <p:cNvSpPr/>
          <p:nvPr/>
        </p:nvSpPr>
        <p:spPr>
          <a:xfrm>
            <a:off x="837424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Oval 177"/>
          <p:cNvSpPr/>
          <p:nvPr/>
        </p:nvSpPr>
        <p:spPr>
          <a:xfrm>
            <a:off x="850267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9" name="Oval 178"/>
          <p:cNvSpPr/>
          <p:nvPr/>
        </p:nvSpPr>
        <p:spPr>
          <a:xfrm>
            <a:off x="8631104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Oval 179"/>
          <p:cNvSpPr/>
          <p:nvPr/>
        </p:nvSpPr>
        <p:spPr>
          <a:xfrm>
            <a:off x="747521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" name="Oval 180"/>
          <p:cNvSpPr/>
          <p:nvPr/>
        </p:nvSpPr>
        <p:spPr>
          <a:xfrm>
            <a:off x="760365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Oval 181"/>
          <p:cNvSpPr/>
          <p:nvPr/>
        </p:nvSpPr>
        <p:spPr>
          <a:xfrm>
            <a:off x="7732083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3" name="Oval 182"/>
          <p:cNvSpPr/>
          <p:nvPr/>
        </p:nvSpPr>
        <p:spPr>
          <a:xfrm>
            <a:off x="7860514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Oval 183"/>
          <p:cNvSpPr/>
          <p:nvPr/>
        </p:nvSpPr>
        <p:spPr>
          <a:xfrm>
            <a:off x="7988946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Oval 184"/>
          <p:cNvSpPr/>
          <p:nvPr/>
        </p:nvSpPr>
        <p:spPr>
          <a:xfrm>
            <a:off x="8117378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Oval 185"/>
          <p:cNvSpPr/>
          <p:nvPr/>
        </p:nvSpPr>
        <p:spPr>
          <a:xfrm>
            <a:off x="824580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7" name="Oval 186"/>
          <p:cNvSpPr/>
          <p:nvPr/>
        </p:nvSpPr>
        <p:spPr>
          <a:xfrm>
            <a:off x="837424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Oval 187"/>
          <p:cNvSpPr/>
          <p:nvPr/>
        </p:nvSpPr>
        <p:spPr>
          <a:xfrm>
            <a:off x="8502673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9" name="Oval 188"/>
          <p:cNvSpPr/>
          <p:nvPr/>
        </p:nvSpPr>
        <p:spPr>
          <a:xfrm>
            <a:off x="8631104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Oval 189"/>
          <p:cNvSpPr/>
          <p:nvPr/>
        </p:nvSpPr>
        <p:spPr>
          <a:xfrm>
            <a:off x="7475219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1" name="Oval 190"/>
          <p:cNvSpPr/>
          <p:nvPr/>
        </p:nvSpPr>
        <p:spPr>
          <a:xfrm>
            <a:off x="7603651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Oval 191"/>
          <p:cNvSpPr/>
          <p:nvPr/>
        </p:nvSpPr>
        <p:spPr>
          <a:xfrm>
            <a:off x="773208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3" name="Oval 192"/>
          <p:cNvSpPr/>
          <p:nvPr/>
        </p:nvSpPr>
        <p:spPr>
          <a:xfrm>
            <a:off x="7860514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Oval 193"/>
          <p:cNvSpPr/>
          <p:nvPr/>
        </p:nvSpPr>
        <p:spPr>
          <a:xfrm>
            <a:off x="7988946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5" name="Oval 194"/>
          <p:cNvSpPr/>
          <p:nvPr/>
        </p:nvSpPr>
        <p:spPr>
          <a:xfrm>
            <a:off x="8117378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Oval 195"/>
          <p:cNvSpPr/>
          <p:nvPr/>
        </p:nvSpPr>
        <p:spPr>
          <a:xfrm>
            <a:off x="8245809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7" name="Oval 196"/>
          <p:cNvSpPr/>
          <p:nvPr/>
        </p:nvSpPr>
        <p:spPr>
          <a:xfrm>
            <a:off x="8374241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Oval 197"/>
          <p:cNvSpPr/>
          <p:nvPr/>
        </p:nvSpPr>
        <p:spPr>
          <a:xfrm>
            <a:off x="850267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9" name="Oval 198"/>
          <p:cNvSpPr/>
          <p:nvPr/>
        </p:nvSpPr>
        <p:spPr>
          <a:xfrm>
            <a:off x="8631104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Oval 199"/>
          <p:cNvSpPr/>
          <p:nvPr/>
        </p:nvSpPr>
        <p:spPr>
          <a:xfrm>
            <a:off x="747521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1" name="Oval 200"/>
          <p:cNvSpPr/>
          <p:nvPr/>
        </p:nvSpPr>
        <p:spPr>
          <a:xfrm>
            <a:off x="760365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2" name="Oval 201"/>
          <p:cNvSpPr/>
          <p:nvPr/>
        </p:nvSpPr>
        <p:spPr>
          <a:xfrm>
            <a:off x="773208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3" name="Oval 202"/>
          <p:cNvSpPr/>
          <p:nvPr/>
        </p:nvSpPr>
        <p:spPr>
          <a:xfrm>
            <a:off x="7860514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Oval 203"/>
          <p:cNvSpPr/>
          <p:nvPr/>
        </p:nvSpPr>
        <p:spPr>
          <a:xfrm>
            <a:off x="7988946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" name="Oval 204"/>
          <p:cNvSpPr/>
          <p:nvPr/>
        </p:nvSpPr>
        <p:spPr>
          <a:xfrm>
            <a:off x="8117378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" name="Oval 205"/>
          <p:cNvSpPr/>
          <p:nvPr/>
        </p:nvSpPr>
        <p:spPr>
          <a:xfrm>
            <a:off x="824580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" name="Oval 206"/>
          <p:cNvSpPr/>
          <p:nvPr/>
        </p:nvSpPr>
        <p:spPr>
          <a:xfrm>
            <a:off x="837424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Oval 207"/>
          <p:cNvSpPr/>
          <p:nvPr/>
        </p:nvSpPr>
        <p:spPr>
          <a:xfrm>
            <a:off x="850267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" name="Oval 208"/>
          <p:cNvSpPr/>
          <p:nvPr/>
        </p:nvSpPr>
        <p:spPr>
          <a:xfrm>
            <a:off x="8631104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Oval 209"/>
          <p:cNvSpPr/>
          <p:nvPr/>
        </p:nvSpPr>
        <p:spPr>
          <a:xfrm>
            <a:off x="7475219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1" name="Oval 210"/>
          <p:cNvSpPr/>
          <p:nvPr/>
        </p:nvSpPr>
        <p:spPr>
          <a:xfrm>
            <a:off x="7603651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Oval 211"/>
          <p:cNvSpPr/>
          <p:nvPr/>
        </p:nvSpPr>
        <p:spPr>
          <a:xfrm>
            <a:off x="773208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3" name="Oval 212"/>
          <p:cNvSpPr/>
          <p:nvPr/>
        </p:nvSpPr>
        <p:spPr>
          <a:xfrm>
            <a:off x="7860514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4" name="Oval 213"/>
          <p:cNvSpPr/>
          <p:nvPr/>
        </p:nvSpPr>
        <p:spPr>
          <a:xfrm>
            <a:off x="7988946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" name="Oval 214"/>
          <p:cNvSpPr/>
          <p:nvPr/>
        </p:nvSpPr>
        <p:spPr>
          <a:xfrm>
            <a:off x="8117378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6" name="Oval 215"/>
          <p:cNvSpPr/>
          <p:nvPr/>
        </p:nvSpPr>
        <p:spPr>
          <a:xfrm>
            <a:off x="8245809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7" name="Oval 216"/>
          <p:cNvSpPr/>
          <p:nvPr/>
        </p:nvSpPr>
        <p:spPr>
          <a:xfrm>
            <a:off x="8374241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Oval 217"/>
          <p:cNvSpPr/>
          <p:nvPr/>
        </p:nvSpPr>
        <p:spPr>
          <a:xfrm>
            <a:off x="850267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9" name="Oval 218"/>
          <p:cNvSpPr/>
          <p:nvPr/>
        </p:nvSpPr>
        <p:spPr>
          <a:xfrm>
            <a:off x="8631104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Oval 219"/>
          <p:cNvSpPr/>
          <p:nvPr/>
        </p:nvSpPr>
        <p:spPr>
          <a:xfrm>
            <a:off x="7475219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Oval 220"/>
          <p:cNvSpPr/>
          <p:nvPr/>
        </p:nvSpPr>
        <p:spPr>
          <a:xfrm>
            <a:off x="7603651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2" name="Oval 221"/>
          <p:cNvSpPr/>
          <p:nvPr/>
        </p:nvSpPr>
        <p:spPr>
          <a:xfrm>
            <a:off x="7732083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3" name="Oval 222"/>
          <p:cNvSpPr/>
          <p:nvPr/>
        </p:nvSpPr>
        <p:spPr>
          <a:xfrm>
            <a:off x="786051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4" name="Oval 223"/>
          <p:cNvSpPr/>
          <p:nvPr/>
        </p:nvSpPr>
        <p:spPr>
          <a:xfrm>
            <a:off x="7988946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5" name="Oval 224"/>
          <p:cNvSpPr/>
          <p:nvPr/>
        </p:nvSpPr>
        <p:spPr>
          <a:xfrm>
            <a:off x="8117378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6" name="Oval 225"/>
          <p:cNvSpPr/>
          <p:nvPr/>
        </p:nvSpPr>
        <p:spPr>
          <a:xfrm>
            <a:off x="8245809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7" name="Oval 226"/>
          <p:cNvSpPr/>
          <p:nvPr/>
        </p:nvSpPr>
        <p:spPr>
          <a:xfrm>
            <a:off x="8374241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8" name="Oval 227"/>
          <p:cNvSpPr/>
          <p:nvPr/>
        </p:nvSpPr>
        <p:spPr>
          <a:xfrm>
            <a:off x="8502673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9" name="Oval 228"/>
          <p:cNvSpPr/>
          <p:nvPr/>
        </p:nvSpPr>
        <p:spPr>
          <a:xfrm>
            <a:off x="863110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0" name="Rounded Rectangle 229"/>
          <p:cNvSpPr/>
          <p:nvPr/>
        </p:nvSpPr>
        <p:spPr>
          <a:xfrm>
            <a:off x="7532369" y="5532119"/>
            <a:ext cx="914400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57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1" name="TextBox 230"/>
          <p:cNvSpPr txBox="1"/>
          <p:nvPr/>
        </p:nvSpPr>
        <p:spPr>
          <a:xfrm>
            <a:off x="7532369" y="5532119"/>
            <a:ext cx="91440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7C57B5"/>
                </a:solidFill>
                <a:latin typeface="Consolas"/>
              </a:rPr>
              <a:t>50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8732519" y="2560320"/>
            <a:ext cx="121158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E65353"/>
                </a:solidFill>
                <a:latin typeface="Consolas"/>
              </a:rPr>
              <a:t>After 2 t½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8732519" y="2834640"/>
            <a:ext cx="12115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6A7386"/>
                </a:solidFill>
                <a:latin typeface="Calibri"/>
              </a:rPr>
              <a:t>25 / 100 left</a:t>
            </a:r>
          </a:p>
        </p:txBody>
      </p:sp>
      <p:sp>
        <p:nvSpPr>
          <p:cNvPr id="234" name="Rounded Rectangle 233"/>
          <p:cNvSpPr/>
          <p:nvPr/>
        </p:nvSpPr>
        <p:spPr>
          <a:xfrm>
            <a:off x="8732519" y="2971800"/>
            <a:ext cx="1211580" cy="2926079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5" name="Oval 234"/>
          <p:cNvSpPr/>
          <p:nvPr/>
        </p:nvSpPr>
        <p:spPr>
          <a:xfrm>
            <a:off x="882395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6" name="Oval 235"/>
          <p:cNvSpPr/>
          <p:nvPr/>
        </p:nvSpPr>
        <p:spPr>
          <a:xfrm>
            <a:off x="895239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7" name="Oval 236"/>
          <p:cNvSpPr/>
          <p:nvPr/>
        </p:nvSpPr>
        <p:spPr>
          <a:xfrm>
            <a:off x="9080823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8" name="Oval 237"/>
          <p:cNvSpPr/>
          <p:nvPr/>
        </p:nvSpPr>
        <p:spPr>
          <a:xfrm>
            <a:off x="9209254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9" name="Oval 238"/>
          <p:cNvSpPr/>
          <p:nvPr/>
        </p:nvSpPr>
        <p:spPr>
          <a:xfrm>
            <a:off x="9337686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0" name="Oval 239"/>
          <p:cNvSpPr/>
          <p:nvPr/>
        </p:nvSpPr>
        <p:spPr>
          <a:xfrm>
            <a:off x="9466118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1" name="Oval 240"/>
          <p:cNvSpPr/>
          <p:nvPr/>
        </p:nvSpPr>
        <p:spPr>
          <a:xfrm>
            <a:off x="959454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2" name="Oval 241"/>
          <p:cNvSpPr/>
          <p:nvPr/>
        </p:nvSpPr>
        <p:spPr>
          <a:xfrm>
            <a:off x="9722981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3" name="Oval 242"/>
          <p:cNvSpPr/>
          <p:nvPr/>
        </p:nvSpPr>
        <p:spPr>
          <a:xfrm>
            <a:off x="9851413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4" name="Oval 243"/>
          <p:cNvSpPr/>
          <p:nvPr/>
        </p:nvSpPr>
        <p:spPr>
          <a:xfrm>
            <a:off x="9979844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" name="Oval 244"/>
          <p:cNvSpPr/>
          <p:nvPr/>
        </p:nvSpPr>
        <p:spPr>
          <a:xfrm>
            <a:off x="8823959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6" name="Oval 245"/>
          <p:cNvSpPr/>
          <p:nvPr/>
        </p:nvSpPr>
        <p:spPr>
          <a:xfrm>
            <a:off x="895239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7" name="Oval 246"/>
          <p:cNvSpPr/>
          <p:nvPr/>
        </p:nvSpPr>
        <p:spPr>
          <a:xfrm>
            <a:off x="9080823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8" name="Oval 247"/>
          <p:cNvSpPr/>
          <p:nvPr/>
        </p:nvSpPr>
        <p:spPr>
          <a:xfrm>
            <a:off x="920925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9" name="Oval 248"/>
          <p:cNvSpPr/>
          <p:nvPr/>
        </p:nvSpPr>
        <p:spPr>
          <a:xfrm>
            <a:off x="9337686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0" name="Oval 249"/>
          <p:cNvSpPr/>
          <p:nvPr/>
        </p:nvSpPr>
        <p:spPr>
          <a:xfrm>
            <a:off x="9466118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1" name="Oval 250"/>
          <p:cNvSpPr/>
          <p:nvPr/>
        </p:nvSpPr>
        <p:spPr>
          <a:xfrm>
            <a:off x="9594549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2" name="Oval 251"/>
          <p:cNvSpPr/>
          <p:nvPr/>
        </p:nvSpPr>
        <p:spPr>
          <a:xfrm>
            <a:off x="972298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3" name="Oval 252"/>
          <p:cNvSpPr/>
          <p:nvPr/>
        </p:nvSpPr>
        <p:spPr>
          <a:xfrm>
            <a:off x="9851413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4" name="Oval 253"/>
          <p:cNvSpPr/>
          <p:nvPr/>
        </p:nvSpPr>
        <p:spPr>
          <a:xfrm>
            <a:off x="997984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5" name="Oval 254"/>
          <p:cNvSpPr/>
          <p:nvPr/>
        </p:nvSpPr>
        <p:spPr>
          <a:xfrm>
            <a:off x="8823959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6" name="Oval 255"/>
          <p:cNvSpPr/>
          <p:nvPr/>
        </p:nvSpPr>
        <p:spPr>
          <a:xfrm>
            <a:off x="8952391" y="332010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7" name="Oval 256"/>
          <p:cNvSpPr/>
          <p:nvPr/>
        </p:nvSpPr>
        <p:spPr>
          <a:xfrm>
            <a:off x="908082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8" name="Oval 257"/>
          <p:cNvSpPr/>
          <p:nvPr/>
        </p:nvSpPr>
        <p:spPr>
          <a:xfrm>
            <a:off x="9209254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9" name="Oval 258"/>
          <p:cNvSpPr/>
          <p:nvPr/>
        </p:nvSpPr>
        <p:spPr>
          <a:xfrm>
            <a:off x="9337686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0" name="Oval 259"/>
          <p:cNvSpPr/>
          <p:nvPr/>
        </p:nvSpPr>
        <p:spPr>
          <a:xfrm>
            <a:off x="9466118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1" name="Oval 260"/>
          <p:cNvSpPr/>
          <p:nvPr/>
        </p:nvSpPr>
        <p:spPr>
          <a:xfrm>
            <a:off x="9594549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2" name="Oval 261"/>
          <p:cNvSpPr/>
          <p:nvPr/>
        </p:nvSpPr>
        <p:spPr>
          <a:xfrm>
            <a:off x="9722981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" name="Oval 262"/>
          <p:cNvSpPr/>
          <p:nvPr/>
        </p:nvSpPr>
        <p:spPr>
          <a:xfrm>
            <a:off x="985141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4" name="Oval 263"/>
          <p:cNvSpPr/>
          <p:nvPr/>
        </p:nvSpPr>
        <p:spPr>
          <a:xfrm>
            <a:off x="9979844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5" name="Oval 264"/>
          <p:cNvSpPr/>
          <p:nvPr/>
        </p:nvSpPr>
        <p:spPr>
          <a:xfrm>
            <a:off x="8823959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6" name="Oval 265"/>
          <p:cNvSpPr/>
          <p:nvPr/>
        </p:nvSpPr>
        <p:spPr>
          <a:xfrm>
            <a:off x="8952391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7" name="Oval 266"/>
          <p:cNvSpPr/>
          <p:nvPr/>
        </p:nvSpPr>
        <p:spPr>
          <a:xfrm>
            <a:off x="9080823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8" name="Oval 267"/>
          <p:cNvSpPr/>
          <p:nvPr/>
        </p:nvSpPr>
        <p:spPr>
          <a:xfrm>
            <a:off x="9209254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9" name="Oval 268"/>
          <p:cNvSpPr/>
          <p:nvPr/>
        </p:nvSpPr>
        <p:spPr>
          <a:xfrm>
            <a:off x="9337686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0" name="Oval 269"/>
          <p:cNvSpPr/>
          <p:nvPr/>
        </p:nvSpPr>
        <p:spPr>
          <a:xfrm>
            <a:off x="9466118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1" name="Oval 270"/>
          <p:cNvSpPr/>
          <p:nvPr/>
        </p:nvSpPr>
        <p:spPr>
          <a:xfrm>
            <a:off x="9594549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2" name="Oval 271"/>
          <p:cNvSpPr/>
          <p:nvPr/>
        </p:nvSpPr>
        <p:spPr>
          <a:xfrm>
            <a:off x="9722981" y="344853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3" name="Oval 272"/>
          <p:cNvSpPr/>
          <p:nvPr/>
        </p:nvSpPr>
        <p:spPr>
          <a:xfrm>
            <a:off x="9851413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4" name="Oval 273"/>
          <p:cNvSpPr/>
          <p:nvPr/>
        </p:nvSpPr>
        <p:spPr>
          <a:xfrm>
            <a:off x="9979844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5" name="Oval 274"/>
          <p:cNvSpPr/>
          <p:nvPr/>
        </p:nvSpPr>
        <p:spPr>
          <a:xfrm>
            <a:off x="8823959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6" name="Oval 275"/>
          <p:cNvSpPr/>
          <p:nvPr/>
        </p:nvSpPr>
        <p:spPr>
          <a:xfrm>
            <a:off x="895239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7" name="Oval 276"/>
          <p:cNvSpPr/>
          <p:nvPr/>
        </p:nvSpPr>
        <p:spPr>
          <a:xfrm>
            <a:off x="908082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8" name="Oval 277"/>
          <p:cNvSpPr/>
          <p:nvPr/>
        </p:nvSpPr>
        <p:spPr>
          <a:xfrm>
            <a:off x="9209254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9" name="Oval 278"/>
          <p:cNvSpPr/>
          <p:nvPr/>
        </p:nvSpPr>
        <p:spPr>
          <a:xfrm>
            <a:off x="9337686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0" name="Oval 279"/>
          <p:cNvSpPr/>
          <p:nvPr/>
        </p:nvSpPr>
        <p:spPr>
          <a:xfrm>
            <a:off x="9466118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1" name="Oval 280"/>
          <p:cNvSpPr/>
          <p:nvPr/>
        </p:nvSpPr>
        <p:spPr>
          <a:xfrm>
            <a:off x="9594549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2" name="Oval 281"/>
          <p:cNvSpPr/>
          <p:nvPr/>
        </p:nvSpPr>
        <p:spPr>
          <a:xfrm>
            <a:off x="9722981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3" name="Oval 282"/>
          <p:cNvSpPr/>
          <p:nvPr/>
        </p:nvSpPr>
        <p:spPr>
          <a:xfrm>
            <a:off x="985141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4" name="Oval 283"/>
          <p:cNvSpPr/>
          <p:nvPr/>
        </p:nvSpPr>
        <p:spPr>
          <a:xfrm>
            <a:off x="9979844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5" name="Oval 284"/>
          <p:cNvSpPr/>
          <p:nvPr/>
        </p:nvSpPr>
        <p:spPr>
          <a:xfrm>
            <a:off x="882395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6" name="Oval 285"/>
          <p:cNvSpPr/>
          <p:nvPr/>
        </p:nvSpPr>
        <p:spPr>
          <a:xfrm>
            <a:off x="895239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7" name="Oval 286"/>
          <p:cNvSpPr/>
          <p:nvPr/>
        </p:nvSpPr>
        <p:spPr>
          <a:xfrm>
            <a:off x="9080823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8" name="Oval 287"/>
          <p:cNvSpPr/>
          <p:nvPr/>
        </p:nvSpPr>
        <p:spPr>
          <a:xfrm>
            <a:off x="9209254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9" name="Oval 288"/>
          <p:cNvSpPr/>
          <p:nvPr/>
        </p:nvSpPr>
        <p:spPr>
          <a:xfrm>
            <a:off x="9337686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0" name="Oval 289"/>
          <p:cNvSpPr/>
          <p:nvPr/>
        </p:nvSpPr>
        <p:spPr>
          <a:xfrm>
            <a:off x="9466118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1" name="Oval 290"/>
          <p:cNvSpPr/>
          <p:nvPr/>
        </p:nvSpPr>
        <p:spPr>
          <a:xfrm>
            <a:off x="959454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2" name="Oval 291"/>
          <p:cNvSpPr/>
          <p:nvPr/>
        </p:nvSpPr>
        <p:spPr>
          <a:xfrm>
            <a:off x="972298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3" name="Oval 292"/>
          <p:cNvSpPr/>
          <p:nvPr/>
        </p:nvSpPr>
        <p:spPr>
          <a:xfrm>
            <a:off x="9851413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4" name="Oval 293"/>
          <p:cNvSpPr/>
          <p:nvPr/>
        </p:nvSpPr>
        <p:spPr>
          <a:xfrm>
            <a:off x="9979844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5" name="Oval 294"/>
          <p:cNvSpPr/>
          <p:nvPr/>
        </p:nvSpPr>
        <p:spPr>
          <a:xfrm>
            <a:off x="8823959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6" name="Oval 295"/>
          <p:cNvSpPr/>
          <p:nvPr/>
        </p:nvSpPr>
        <p:spPr>
          <a:xfrm>
            <a:off x="8952391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7" name="Oval 296"/>
          <p:cNvSpPr/>
          <p:nvPr/>
        </p:nvSpPr>
        <p:spPr>
          <a:xfrm>
            <a:off x="908082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8" name="Oval 297"/>
          <p:cNvSpPr/>
          <p:nvPr/>
        </p:nvSpPr>
        <p:spPr>
          <a:xfrm>
            <a:off x="9209254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9" name="Oval 298"/>
          <p:cNvSpPr/>
          <p:nvPr/>
        </p:nvSpPr>
        <p:spPr>
          <a:xfrm>
            <a:off x="9337686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0" name="Oval 299"/>
          <p:cNvSpPr/>
          <p:nvPr/>
        </p:nvSpPr>
        <p:spPr>
          <a:xfrm>
            <a:off x="9466118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1" name="Oval 300"/>
          <p:cNvSpPr/>
          <p:nvPr/>
        </p:nvSpPr>
        <p:spPr>
          <a:xfrm>
            <a:off x="9594549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2" name="Oval 301"/>
          <p:cNvSpPr/>
          <p:nvPr/>
        </p:nvSpPr>
        <p:spPr>
          <a:xfrm>
            <a:off x="9722981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3" name="Oval 302"/>
          <p:cNvSpPr/>
          <p:nvPr/>
        </p:nvSpPr>
        <p:spPr>
          <a:xfrm>
            <a:off x="985141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4" name="Oval 303"/>
          <p:cNvSpPr/>
          <p:nvPr/>
        </p:nvSpPr>
        <p:spPr>
          <a:xfrm>
            <a:off x="9979844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5" name="Oval 304"/>
          <p:cNvSpPr/>
          <p:nvPr/>
        </p:nvSpPr>
        <p:spPr>
          <a:xfrm>
            <a:off x="882395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6" name="Oval 305"/>
          <p:cNvSpPr/>
          <p:nvPr/>
        </p:nvSpPr>
        <p:spPr>
          <a:xfrm>
            <a:off x="895239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" name="Oval 306"/>
          <p:cNvSpPr/>
          <p:nvPr/>
        </p:nvSpPr>
        <p:spPr>
          <a:xfrm>
            <a:off x="908082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" name="Oval 307"/>
          <p:cNvSpPr/>
          <p:nvPr/>
        </p:nvSpPr>
        <p:spPr>
          <a:xfrm>
            <a:off x="9209254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9" name="Oval 308"/>
          <p:cNvSpPr/>
          <p:nvPr/>
        </p:nvSpPr>
        <p:spPr>
          <a:xfrm>
            <a:off x="9337686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0" name="Oval 309"/>
          <p:cNvSpPr/>
          <p:nvPr/>
        </p:nvSpPr>
        <p:spPr>
          <a:xfrm>
            <a:off x="9466118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1" name="Oval 310"/>
          <p:cNvSpPr/>
          <p:nvPr/>
        </p:nvSpPr>
        <p:spPr>
          <a:xfrm>
            <a:off x="959454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2" name="Oval 311"/>
          <p:cNvSpPr/>
          <p:nvPr/>
        </p:nvSpPr>
        <p:spPr>
          <a:xfrm>
            <a:off x="972298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3" name="Oval 312"/>
          <p:cNvSpPr/>
          <p:nvPr/>
        </p:nvSpPr>
        <p:spPr>
          <a:xfrm>
            <a:off x="985141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4" name="Oval 313"/>
          <p:cNvSpPr/>
          <p:nvPr/>
        </p:nvSpPr>
        <p:spPr>
          <a:xfrm>
            <a:off x="9979844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5" name="Oval 314"/>
          <p:cNvSpPr/>
          <p:nvPr/>
        </p:nvSpPr>
        <p:spPr>
          <a:xfrm>
            <a:off x="8823959" y="4090693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6" name="Oval 315"/>
          <p:cNvSpPr/>
          <p:nvPr/>
        </p:nvSpPr>
        <p:spPr>
          <a:xfrm>
            <a:off x="8952391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7" name="Oval 316"/>
          <p:cNvSpPr/>
          <p:nvPr/>
        </p:nvSpPr>
        <p:spPr>
          <a:xfrm>
            <a:off x="908082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8" name="Oval 317"/>
          <p:cNvSpPr/>
          <p:nvPr/>
        </p:nvSpPr>
        <p:spPr>
          <a:xfrm>
            <a:off x="9209254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9" name="Oval 318"/>
          <p:cNvSpPr/>
          <p:nvPr/>
        </p:nvSpPr>
        <p:spPr>
          <a:xfrm>
            <a:off x="9337686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0" name="Oval 319"/>
          <p:cNvSpPr/>
          <p:nvPr/>
        </p:nvSpPr>
        <p:spPr>
          <a:xfrm>
            <a:off x="9466118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1" name="Oval 320"/>
          <p:cNvSpPr/>
          <p:nvPr/>
        </p:nvSpPr>
        <p:spPr>
          <a:xfrm>
            <a:off x="9594549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2" name="Oval 321"/>
          <p:cNvSpPr/>
          <p:nvPr/>
        </p:nvSpPr>
        <p:spPr>
          <a:xfrm>
            <a:off x="9722981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3" name="Oval 322"/>
          <p:cNvSpPr/>
          <p:nvPr/>
        </p:nvSpPr>
        <p:spPr>
          <a:xfrm>
            <a:off x="985141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4" name="Oval 323"/>
          <p:cNvSpPr/>
          <p:nvPr/>
        </p:nvSpPr>
        <p:spPr>
          <a:xfrm>
            <a:off x="9979844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5" name="Oval 324"/>
          <p:cNvSpPr/>
          <p:nvPr/>
        </p:nvSpPr>
        <p:spPr>
          <a:xfrm>
            <a:off x="8823959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6" name="Oval 325"/>
          <p:cNvSpPr/>
          <p:nvPr/>
        </p:nvSpPr>
        <p:spPr>
          <a:xfrm>
            <a:off x="8952391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7" name="Oval 326"/>
          <p:cNvSpPr/>
          <p:nvPr/>
        </p:nvSpPr>
        <p:spPr>
          <a:xfrm>
            <a:off x="9080823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8" name="Oval 327"/>
          <p:cNvSpPr/>
          <p:nvPr/>
        </p:nvSpPr>
        <p:spPr>
          <a:xfrm>
            <a:off x="920925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9" name="Oval 328"/>
          <p:cNvSpPr/>
          <p:nvPr/>
        </p:nvSpPr>
        <p:spPr>
          <a:xfrm>
            <a:off x="9337686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0" name="Oval 329"/>
          <p:cNvSpPr/>
          <p:nvPr/>
        </p:nvSpPr>
        <p:spPr>
          <a:xfrm>
            <a:off x="9466118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1" name="Oval 330"/>
          <p:cNvSpPr/>
          <p:nvPr/>
        </p:nvSpPr>
        <p:spPr>
          <a:xfrm>
            <a:off x="9594549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2" name="Oval 331"/>
          <p:cNvSpPr/>
          <p:nvPr/>
        </p:nvSpPr>
        <p:spPr>
          <a:xfrm>
            <a:off x="9722981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3" name="Oval 332"/>
          <p:cNvSpPr/>
          <p:nvPr/>
        </p:nvSpPr>
        <p:spPr>
          <a:xfrm>
            <a:off x="9851413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4" name="Oval 333"/>
          <p:cNvSpPr/>
          <p:nvPr/>
        </p:nvSpPr>
        <p:spPr>
          <a:xfrm>
            <a:off x="997984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5" name="Rounded Rectangle 334"/>
          <p:cNvSpPr/>
          <p:nvPr/>
        </p:nvSpPr>
        <p:spPr>
          <a:xfrm>
            <a:off x="8881109" y="5532119"/>
            <a:ext cx="914400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653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6" name="TextBox 335"/>
          <p:cNvSpPr txBox="1"/>
          <p:nvPr/>
        </p:nvSpPr>
        <p:spPr>
          <a:xfrm>
            <a:off x="8881109" y="5532119"/>
            <a:ext cx="91440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E65353"/>
                </a:solidFill>
                <a:latin typeface="Consolas"/>
              </a:rPr>
              <a:t>25</a:t>
            </a:r>
          </a:p>
        </p:txBody>
      </p:sp>
      <p:sp>
        <p:nvSpPr>
          <p:cNvPr id="337" name="TextBox 336"/>
          <p:cNvSpPr txBox="1"/>
          <p:nvPr/>
        </p:nvSpPr>
        <p:spPr>
          <a:xfrm>
            <a:off x="10081259" y="2560320"/>
            <a:ext cx="121158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1" i="0">
                <a:solidFill>
                  <a:srgbClr val="7C8695"/>
                </a:solidFill>
                <a:latin typeface="Consolas"/>
              </a:rPr>
              <a:t>After 3 t½</a:t>
            </a:r>
          </a:p>
        </p:txBody>
      </p:sp>
      <p:sp>
        <p:nvSpPr>
          <p:cNvPr id="338" name="TextBox 337"/>
          <p:cNvSpPr txBox="1"/>
          <p:nvPr/>
        </p:nvSpPr>
        <p:spPr>
          <a:xfrm>
            <a:off x="10081259" y="2834640"/>
            <a:ext cx="12115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1">
                <a:solidFill>
                  <a:srgbClr val="6A7386"/>
                </a:solidFill>
                <a:latin typeface="Calibri"/>
              </a:rPr>
              <a:t>13 / 100 left</a:t>
            </a:r>
          </a:p>
        </p:txBody>
      </p:sp>
      <p:sp>
        <p:nvSpPr>
          <p:cNvPr id="339" name="Rounded Rectangle 338"/>
          <p:cNvSpPr/>
          <p:nvPr/>
        </p:nvSpPr>
        <p:spPr>
          <a:xfrm>
            <a:off x="10081259" y="2971800"/>
            <a:ext cx="1211580" cy="2926079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0" name="Oval 339"/>
          <p:cNvSpPr/>
          <p:nvPr/>
        </p:nvSpPr>
        <p:spPr>
          <a:xfrm>
            <a:off x="1017269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1" name="Oval 340"/>
          <p:cNvSpPr/>
          <p:nvPr/>
        </p:nvSpPr>
        <p:spPr>
          <a:xfrm>
            <a:off x="10301131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2" name="Oval 341"/>
          <p:cNvSpPr/>
          <p:nvPr/>
        </p:nvSpPr>
        <p:spPr>
          <a:xfrm>
            <a:off x="10429563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3" name="Oval 342"/>
          <p:cNvSpPr/>
          <p:nvPr/>
        </p:nvSpPr>
        <p:spPr>
          <a:xfrm>
            <a:off x="10557994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4" name="Oval 343"/>
          <p:cNvSpPr/>
          <p:nvPr/>
        </p:nvSpPr>
        <p:spPr>
          <a:xfrm>
            <a:off x="10686426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5" name="Oval 344"/>
          <p:cNvSpPr/>
          <p:nvPr/>
        </p:nvSpPr>
        <p:spPr>
          <a:xfrm>
            <a:off x="10814858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6" name="Oval 345"/>
          <p:cNvSpPr/>
          <p:nvPr/>
        </p:nvSpPr>
        <p:spPr>
          <a:xfrm>
            <a:off x="10943289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7" name="Oval 346"/>
          <p:cNvSpPr/>
          <p:nvPr/>
        </p:nvSpPr>
        <p:spPr>
          <a:xfrm>
            <a:off x="11071721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8" name="Oval 347"/>
          <p:cNvSpPr/>
          <p:nvPr/>
        </p:nvSpPr>
        <p:spPr>
          <a:xfrm>
            <a:off x="11200153" y="3063240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9" name="Oval 348"/>
          <p:cNvSpPr/>
          <p:nvPr/>
        </p:nvSpPr>
        <p:spPr>
          <a:xfrm>
            <a:off x="11328584" y="3063240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0" name="Oval 349"/>
          <p:cNvSpPr/>
          <p:nvPr/>
        </p:nvSpPr>
        <p:spPr>
          <a:xfrm>
            <a:off x="10172699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1" name="Oval 350"/>
          <p:cNvSpPr/>
          <p:nvPr/>
        </p:nvSpPr>
        <p:spPr>
          <a:xfrm>
            <a:off x="1030113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2" name="Oval 351"/>
          <p:cNvSpPr/>
          <p:nvPr/>
        </p:nvSpPr>
        <p:spPr>
          <a:xfrm>
            <a:off x="10429563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3" name="Oval 352"/>
          <p:cNvSpPr/>
          <p:nvPr/>
        </p:nvSpPr>
        <p:spPr>
          <a:xfrm>
            <a:off x="1055799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4" name="Oval 353"/>
          <p:cNvSpPr/>
          <p:nvPr/>
        </p:nvSpPr>
        <p:spPr>
          <a:xfrm>
            <a:off x="10686426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5" name="Oval 354"/>
          <p:cNvSpPr/>
          <p:nvPr/>
        </p:nvSpPr>
        <p:spPr>
          <a:xfrm>
            <a:off x="10814858" y="319167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6" name="Oval 355"/>
          <p:cNvSpPr/>
          <p:nvPr/>
        </p:nvSpPr>
        <p:spPr>
          <a:xfrm>
            <a:off x="10943289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7" name="Oval 356"/>
          <p:cNvSpPr/>
          <p:nvPr/>
        </p:nvSpPr>
        <p:spPr>
          <a:xfrm>
            <a:off x="11071721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8" name="Oval 357"/>
          <p:cNvSpPr/>
          <p:nvPr/>
        </p:nvSpPr>
        <p:spPr>
          <a:xfrm>
            <a:off x="11200153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9" name="Oval 358"/>
          <p:cNvSpPr/>
          <p:nvPr/>
        </p:nvSpPr>
        <p:spPr>
          <a:xfrm>
            <a:off x="11328584" y="319167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" name="Oval 359"/>
          <p:cNvSpPr/>
          <p:nvPr/>
        </p:nvSpPr>
        <p:spPr>
          <a:xfrm>
            <a:off x="10172699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1" name="Oval 360"/>
          <p:cNvSpPr/>
          <p:nvPr/>
        </p:nvSpPr>
        <p:spPr>
          <a:xfrm>
            <a:off x="10301131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2" name="Oval 361"/>
          <p:cNvSpPr/>
          <p:nvPr/>
        </p:nvSpPr>
        <p:spPr>
          <a:xfrm>
            <a:off x="1042956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3" name="Oval 362"/>
          <p:cNvSpPr/>
          <p:nvPr/>
        </p:nvSpPr>
        <p:spPr>
          <a:xfrm>
            <a:off x="10557994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4" name="Oval 363"/>
          <p:cNvSpPr/>
          <p:nvPr/>
        </p:nvSpPr>
        <p:spPr>
          <a:xfrm>
            <a:off x="10686426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5" name="Oval 364"/>
          <p:cNvSpPr/>
          <p:nvPr/>
        </p:nvSpPr>
        <p:spPr>
          <a:xfrm>
            <a:off x="10814858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6" name="Oval 365"/>
          <p:cNvSpPr/>
          <p:nvPr/>
        </p:nvSpPr>
        <p:spPr>
          <a:xfrm>
            <a:off x="10943289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7" name="Oval 366"/>
          <p:cNvSpPr/>
          <p:nvPr/>
        </p:nvSpPr>
        <p:spPr>
          <a:xfrm>
            <a:off x="11071721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8" name="Oval 367"/>
          <p:cNvSpPr/>
          <p:nvPr/>
        </p:nvSpPr>
        <p:spPr>
          <a:xfrm>
            <a:off x="11200153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9" name="Oval 368"/>
          <p:cNvSpPr/>
          <p:nvPr/>
        </p:nvSpPr>
        <p:spPr>
          <a:xfrm>
            <a:off x="11328584" y="332010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0" name="Oval 369"/>
          <p:cNvSpPr/>
          <p:nvPr/>
        </p:nvSpPr>
        <p:spPr>
          <a:xfrm>
            <a:off x="10172699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1" name="Oval 370"/>
          <p:cNvSpPr/>
          <p:nvPr/>
        </p:nvSpPr>
        <p:spPr>
          <a:xfrm>
            <a:off x="10301131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2" name="Oval 371"/>
          <p:cNvSpPr/>
          <p:nvPr/>
        </p:nvSpPr>
        <p:spPr>
          <a:xfrm>
            <a:off x="10429563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3" name="Oval 372"/>
          <p:cNvSpPr/>
          <p:nvPr/>
        </p:nvSpPr>
        <p:spPr>
          <a:xfrm>
            <a:off x="10557994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4" name="Oval 373"/>
          <p:cNvSpPr/>
          <p:nvPr/>
        </p:nvSpPr>
        <p:spPr>
          <a:xfrm>
            <a:off x="10686426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5" name="Oval 374"/>
          <p:cNvSpPr/>
          <p:nvPr/>
        </p:nvSpPr>
        <p:spPr>
          <a:xfrm>
            <a:off x="10814858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6" name="Oval 375"/>
          <p:cNvSpPr/>
          <p:nvPr/>
        </p:nvSpPr>
        <p:spPr>
          <a:xfrm>
            <a:off x="10943289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7" name="Oval 376"/>
          <p:cNvSpPr/>
          <p:nvPr/>
        </p:nvSpPr>
        <p:spPr>
          <a:xfrm>
            <a:off x="11071721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8" name="Oval 377"/>
          <p:cNvSpPr/>
          <p:nvPr/>
        </p:nvSpPr>
        <p:spPr>
          <a:xfrm>
            <a:off x="11200153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9" name="Oval 378"/>
          <p:cNvSpPr/>
          <p:nvPr/>
        </p:nvSpPr>
        <p:spPr>
          <a:xfrm>
            <a:off x="11328584" y="344853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0" name="Oval 379"/>
          <p:cNvSpPr/>
          <p:nvPr/>
        </p:nvSpPr>
        <p:spPr>
          <a:xfrm>
            <a:off x="10172699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1" name="Oval 380"/>
          <p:cNvSpPr/>
          <p:nvPr/>
        </p:nvSpPr>
        <p:spPr>
          <a:xfrm>
            <a:off x="10301131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" name="Oval 381"/>
          <p:cNvSpPr/>
          <p:nvPr/>
        </p:nvSpPr>
        <p:spPr>
          <a:xfrm>
            <a:off x="10429563" y="3576966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3" name="Oval 382"/>
          <p:cNvSpPr/>
          <p:nvPr/>
        </p:nvSpPr>
        <p:spPr>
          <a:xfrm>
            <a:off x="10557994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4" name="Oval 383"/>
          <p:cNvSpPr/>
          <p:nvPr/>
        </p:nvSpPr>
        <p:spPr>
          <a:xfrm>
            <a:off x="10686426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5" name="Oval 384"/>
          <p:cNvSpPr/>
          <p:nvPr/>
        </p:nvSpPr>
        <p:spPr>
          <a:xfrm>
            <a:off x="10814858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6" name="Oval 385"/>
          <p:cNvSpPr/>
          <p:nvPr/>
        </p:nvSpPr>
        <p:spPr>
          <a:xfrm>
            <a:off x="10943289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7" name="Oval 386"/>
          <p:cNvSpPr/>
          <p:nvPr/>
        </p:nvSpPr>
        <p:spPr>
          <a:xfrm>
            <a:off x="11071721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8" name="Oval 387"/>
          <p:cNvSpPr/>
          <p:nvPr/>
        </p:nvSpPr>
        <p:spPr>
          <a:xfrm>
            <a:off x="11200153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9" name="Oval 388"/>
          <p:cNvSpPr/>
          <p:nvPr/>
        </p:nvSpPr>
        <p:spPr>
          <a:xfrm>
            <a:off x="11328584" y="3576966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0" name="Oval 389"/>
          <p:cNvSpPr/>
          <p:nvPr/>
        </p:nvSpPr>
        <p:spPr>
          <a:xfrm>
            <a:off x="10172699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1" name="Oval 390"/>
          <p:cNvSpPr/>
          <p:nvPr/>
        </p:nvSpPr>
        <p:spPr>
          <a:xfrm>
            <a:off x="1030113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2" name="Oval 391"/>
          <p:cNvSpPr/>
          <p:nvPr/>
        </p:nvSpPr>
        <p:spPr>
          <a:xfrm>
            <a:off x="10429563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3" name="Oval 392"/>
          <p:cNvSpPr/>
          <p:nvPr/>
        </p:nvSpPr>
        <p:spPr>
          <a:xfrm>
            <a:off x="10557994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4" name="Oval 393"/>
          <p:cNvSpPr/>
          <p:nvPr/>
        </p:nvSpPr>
        <p:spPr>
          <a:xfrm>
            <a:off x="10686426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5" name="Oval 394"/>
          <p:cNvSpPr/>
          <p:nvPr/>
        </p:nvSpPr>
        <p:spPr>
          <a:xfrm>
            <a:off x="10814858" y="3705398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6" name="Oval 395"/>
          <p:cNvSpPr/>
          <p:nvPr/>
        </p:nvSpPr>
        <p:spPr>
          <a:xfrm>
            <a:off x="10943289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7" name="Oval 396"/>
          <p:cNvSpPr/>
          <p:nvPr/>
        </p:nvSpPr>
        <p:spPr>
          <a:xfrm>
            <a:off x="11071721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8" name="Oval 397"/>
          <p:cNvSpPr/>
          <p:nvPr/>
        </p:nvSpPr>
        <p:spPr>
          <a:xfrm>
            <a:off x="11200153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9" name="Oval 398"/>
          <p:cNvSpPr/>
          <p:nvPr/>
        </p:nvSpPr>
        <p:spPr>
          <a:xfrm>
            <a:off x="11328584" y="3705398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0" name="Oval 399"/>
          <p:cNvSpPr/>
          <p:nvPr/>
        </p:nvSpPr>
        <p:spPr>
          <a:xfrm>
            <a:off x="10172699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" name="Oval 400"/>
          <p:cNvSpPr/>
          <p:nvPr/>
        </p:nvSpPr>
        <p:spPr>
          <a:xfrm>
            <a:off x="10301131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2" name="Oval 401"/>
          <p:cNvSpPr/>
          <p:nvPr/>
        </p:nvSpPr>
        <p:spPr>
          <a:xfrm>
            <a:off x="1042956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3" name="Oval 402"/>
          <p:cNvSpPr/>
          <p:nvPr/>
        </p:nvSpPr>
        <p:spPr>
          <a:xfrm>
            <a:off x="10557994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" name="Oval 403"/>
          <p:cNvSpPr/>
          <p:nvPr/>
        </p:nvSpPr>
        <p:spPr>
          <a:xfrm>
            <a:off x="10686426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5" name="Oval 404"/>
          <p:cNvSpPr/>
          <p:nvPr/>
        </p:nvSpPr>
        <p:spPr>
          <a:xfrm>
            <a:off x="10814858" y="3833829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6" name="Oval 405"/>
          <p:cNvSpPr/>
          <p:nvPr/>
        </p:nvSpPr>
        <p:spPr>
          <a:xfrm>
            <a:off x="10943289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7" name="Oval 406"/>
          <p:cNvSpPr/>
          <p:nvPr/>
        </p:nvSpPr>
        <p:spPr>
          <a:xfrm>
            <a:off x="11071721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8" name="Oval 407"/>
          <p:cNvSpPr/>
          <p:nvPr/>
        </p:nvSpPr>
        <p:spPr>
          <a:xfrm>
            <a:off x="11200153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9" name="Oval 408"/>
          <p:cNvSpPr/>
          <p:nvPr/>
        </p:nvSpPr>
        <p:spPr>
          <a:xfrm>
            <a:off x="11328584" y="3833829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0" name="Oval 409"/>
          <p:cNvSpPr/>
          <p:nvPr/>
        </p:nvSpPr>
        <p:spPr>
          <a:xfrm>
            <a:off x="10172699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1" name="Oval 410"/>
          <p:cNvSpPr/>
          <p:nvPr/>
        </p:nvSpPr>
        <p:spPr>
          <a:xfrm>
            <a:off x="1030113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2" name="Oval 411"/>
          <p:cNvSpPr/>
          <p:nvPr/>
        </p:nvSpPr>
        <p:spPr>
          <a:xfrm>
            <a:off x="10429563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3" name="Oval 412"/>
          <p:cNvSpPr/>
          <p:nvPr/>
        </p:nvSpPr>
        <p:spPr>
          <a:xfrm>
            <a:off x="10557994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4" name="Oval 413"/>
          <p:cNvSpPr/>
          <p:nvPr/>
        </p:nvSpPr>
        <p:spPr>
          <a:xfrm>
            <a:off x="10686426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5" name="Oval 414"/>
          <p:cNvSpPr/>
          <p:nvPr/>
        </p:nvSpPr>
        <p:spPr>
          <a:xfrm>
            <a:off x="10814858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6" name="Oval 415"/>
          <p:cNvSpPr/>
          <p:nvPr/>
        </p:nvSpPr>
        <p:spPr>
          <a:xfrm>
            <a:off x="10943289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7" name="Oval 416"/>
          <p:cNvSpPr/>
          <p:nvPr/>
        </p:nvSpPr>
        <p:spPr>
          <a:xfrm>
            <a:off x="11071721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8" name="Oval 417"/>
          <p:cNvSpPr/>
          <p:nvPr/>
        </p:nvSpPr>
        <p:spPr>
          <a:xfrm>
            <a:off x="11200153" y="3962261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9" name="Oval 418"/>
          <p:cNvSpPr/>
          <p:nvPr/>
        </p:nvSpPr>
        <p:spPr>
          <a:xfrm>
            <a:off x="11328584" y="3962261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0" name="Oval 419"/>
          <p:cNvSpPr/>
          <p:nvPr/>
        </p:nvSpPr>
        <p:spPr>
          <a:xfrm>
            <a:off x="10172699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1" name="Oval 420"/>
          <p:cNvSpPr/>
          <p:nvPr/>
        </p:nvSpPr>
        <p:spPr>
          <a:xfrm>
            <a:off x="10301131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2" name="Oval 421"/>
          <p:cNvSpPr/>
          <p:nvPr/>
        </p:nvSpPr>
        <p:spPr>
          <a:xfrm>
            <a:off x="1042956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3" name="Oval 422"/>
          <p:cNvSpPr/>
          <p:nvPr/>
        </p:nvSpPr>
        <p:spPr>
          <a:xfrm>
            <a:off x="10557994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4" name="Oval 423"/>
          <p:cNvSpPr/>
          <p:nvPr/>
        </p:nvSpPr>
        <p:spPr>
          <a:xfrm>
            <a:off x="10686426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5" name="Oval 424"/>
          <p:cNvSpPr/>
          <p:nvPr/>
        </p:nvSpPr>
        <p:spPr>
          <a:xfrm>
            <a:off x="10814858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6" name="Oval 425"/>
          <p:cNvSpPr/>
          <p:nvPr/>
        </p:nvSpPr>
        <p:spPr>
          <a:xfrm>
            <a:off x="10943289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7" name="Oval 426"/>
          <p:cNvSpPr/>
          <p:nvPr/>
        </p:nvSpPr>
        <p:spPr>
          <a:xfrm>
            <a:off x="11071721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8" name="Oval 427"/>
          <p:cNvSpPr/>
          <p:nvPr/>
        </p:nvSpPr>
        <p:spPr>
          <a:xfrm>
            <a:off x="11200153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9" name="Oval 428"/>
          <p:cNvSpPr/>
          <p:nvPr/>
        </p:nvSpPr>
        <p:spPr>
          <a:xfrm>
            <a:off x="11328584" y="4090693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0" name="Oval 429"/>
          <p:cNvSpPr/>
          <p:nvPr/>
        </p:nvSpPr>
        <p:spPr>
          <a:xfrm>
            <a:off x="10172699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1" name="Oval 430"/>
          <p:cNvSpPr/>
          <p:nvPr/>
        </p:nvSpPr>
        <p:spPr>
          <a:xfrm>
            <a:off x="10301131" y="4219124"/>
            <a:ext cx="110143" cy="110143"/>
          </a:xfrm>
          <a:prstGeom prst="ellipse">
            <a:avLst/>
          </a:prstGeom>
          <a:solidFill>
            <a:srgbClr val="4FA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2" name="Oval 431"/>
          <p:cNvSpPr/>
          <p:nvPr/>
        </p:nvSpPr>
        <p:spPr>
          <a:xfrm>
            <a:off x="10429563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3" name="Oval 432"/>
          <p:cNvSpPr/>
          <p:nvPr/>
        </p:nvSpPr>
        <p:spPr>
          <a:xfrm>
            <a:off x="1055799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4" name="Oval 433"/>
          <p:cNvSpPr/>
          <p:nvPr/>
        </p:nvSpPr>
        <p:spPr>
          <a:xfrm>
            <a:off x="10686426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5" name="Oval 434"/>
          <p:cNvSpPr/>
          <p:nvPr/>
        </p:nvSpPr>
        <p:spPr>
          <a:xfrm>
            <a:off x="10814858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6" name="Oval 435"/>
          <p:cNvSpPr/>
          <p:nvPr/>
        </p:nvSpPr>
        <p:spPr>
          <a:xfrm>
            <a:off x="10943289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7" name="Oval 436"/>
          <p:cNvSpPr/>
          <p:nvPr/>
        </p:nvSpPr>
        <p:spPr>
          <a:xfrm>
            <a:off x="11071721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8" name="Oval 437"/>
          <p:cNvSpPr/>
          <p:nvPr/>
        </p:nvSpPr>
        <p:spPr>
          <a:xfrm>
            <a:off x="11200153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9" name="Oval 438"/>
          <p:cNvSpPr/>
          <p:nvPr/>
        </p:nvSpPr>
        <p:spPr>
          <a:xfrm>
            <a:off x="11328584" y="4219124"/>
            <a:ext cx="110143" cy="110143"/>
          </a:xfrm>
          <a:prstGeom prst="ellipse">
            <a:avLst/>
          </a:prstGeom>
          <a:solidFill>
            <a:srgbClr val="E6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0" name="Rounded Rectangle 439"/>
          <p:cNvSpPr/>
          <p:nvPr/>
        </p:nvSpPr>
        <p:spPr>
          <a:xfrm>
            <a:off x="10229849" y="5532119"/>
            <a:ext cx="914400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86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1" name="TextBox 440"/>
          <p:cNvSpPr txBox="1"/>
          <p:nvPr/>
        </p:nvSpPr>
        <p:spPr>
          <a:xfrm>
            <a:off x="10229849" y="5532119"/>
            <a:ext cx="914400" cy="3657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7C8695"/>
                </a:solidFill>
                <a:latin typeface="Consolas"/>
              </a:rPr>
              <a:t>13</a:t>
            </a:r>
          </a:p>
        </p:txBody>
      </p:sp>
      <p:sp>
        <p:nvSpPr>
          <p:cNvPr id="442" name="TextBox 441"/>
          <p:cNvSpPr txBox="1"/>
          <p:nvPr/>
        </p:nvSpPr>
        <p:spPr>
          <a:xfrm>
            <a:off x="5760720" y="6080759"/>
            <a:ext cx="59436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 i="1">
                <a:solidFill>
                  <a:srgbClr val="1A3C5E"/>
                </a:solidFill>
                <a:latin typeface="Calibri"/>
              </a:rPr>
              <a:t>C-14 half-life = 5,730 yr.  After 17,190 yr, only 12% of carbon-14 remains.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6" dur="1000" repeatCount="indefinite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pat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8" dur="1250" repeatCount="indefinite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10" dur="1500" repeatCount="indefinite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pat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 0 L 0 0.0035 L 0 0.0067 L 0 0.0094 L 0 0.0115 L 0 0.0129 L 0 0.0133 L 0 0.0129 L 0 0.0115 L 0 0.0094 L 0 0.0067 L 0 0.0035 L 0 0.0000 L 0 -0.0035 L 0 -0.0067 L 0 -0.0094 L 0 -0.0115 L 0 -0.0129 L 0 -0.0133 L 0 -0.0129 L 0 -0.0115 L 0 -0.0094 L 0 -0.0067 L 0 -0.0035 L 0 -0.0000 E" pathEditMode="relative" rAng="0" ptsTypes="">
                                      <p:cBhvr>
                                        <p:cTn id="12" dur="1750" repeatCount="indefinite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MYSTERY HOOK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radioactive things in your house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Smoke detector (americium-241).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Bananas (potassium-40).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Granite countertops (uranium / thorium traces).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FFA94D"/>
                </a:solidFill>
                <a:latin typeface="Calibri"/>
              </a:rPr>
              <a:t>⭐  </a:t>
            </a:r>
            <a:r>
              <a:rPr sz="2000">
                <a:solidFill>
                  <a:srgbClr val="1F2D3D"/>
                </a:solidFill>
                <a:latin typeface="Calibri"/>
              </a:rPr>
              <a:t>Plus radon — the most dangerous, and you can't see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l11_smoke_detec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>
                <a:solidFill>
                  <a:srgbClr val="8D99AE"/>
                </a:solidFill>
                <a:latin typeface="Calibri"/>
              </a:rPr>
              <a:t>Smoke detector · banana · granite · radon kit</a:t>
            </a: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3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NUCLEAR 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Changes inside the nucleus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Different from regular chemistry: the atom changes identity.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radioactive atom decays → becomes a different element.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Energy released as α, β, or γ radiation.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Half-life = time for half a sample to decay.</a:t>
            </a:r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4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STABLE VS UNSTABLE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A balance of protons and neutrons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32907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STABLE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Right ratio
p to n
→ stays forever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147" y="2697480"/>
            <a:ext cx="5432907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10147" y="2697480"/>
            <a:ext cx="5432907" cy="50292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0147" y="2697480"/>
            <a:ext cx="5432907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UNSTABLE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3337560"/>
            <a:ext cx="5432907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526280"/>
            <a:ext cx="5158587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Wrong ratio
spits out
radiation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5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Α / Β / 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flavours, three shields, three risk profiles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3327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Stops it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Outside risk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Inside risk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Alpha (α)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He nucleus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Paper / skin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Very high (radon!)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Beta (β)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Fast electron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Aluminum foil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Gamma (γ)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High-energy photon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Lead / concrete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6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675887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675887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RADIATION IN YOUR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Most are normal background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Risk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Smoke detector (Am-241)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α (sealed)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Safe — sealed source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Banana (K-40)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β (tiny)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Negligible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Old radium watch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α (sealed dial)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Low if intact, high if opened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Granite countertop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γ (trace)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Background level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Radon (Rn-222)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α (gas)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Major lung-cancer risk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Medical X-ray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γ (single dose)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Acceptable when needed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CT scan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γ (high dose)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Use when justified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7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RADON DEEP DIVE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Why it kills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Uranium is in soil everywhere; it decays to radon over millennia.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Radon is a noble GAS — it seeps up into basements and crawlspaces.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6B6B"/>
                </a:solidFill>
                <a:latin typeface="Calibri"/>
              </a:rPr>
              <a:t>You inhale it; alpha particles damage lung-cell DNA.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Result: lung cancer (#1 cause in non-smokers, ~21,000 deaths/year US).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It's the second-leading cause of lung cancer overall after smoking.</a:t>
            </a:r>
          </a:p>
        </p:txBody>
      </p:sp>
    </p:spTree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8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RADON TEST KIT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Cheap, easy, mail-in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Step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Detail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Buy kit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Hardware store / online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$15-30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Place 2-7 days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Lowest occupied level (basement first)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Mail to lab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Pre-paid envelope in the kit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$0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Get results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pCi/L number with risk label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9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RADON LEVELS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When to act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pCi/L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Action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Below 2.0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2D9C8E"/>
                          </a:solidFill>
                          <a:latin typeface="Calibri"/>
                        </a:rPr>
                        <a:t>Average outdoor air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No action needed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2.0 - 4.0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Above outdoor avg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Re-test; consider mitigation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4.0 - 8.0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EPA action level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Install mitigation system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Above 8.0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C93540"/>
                          </a:solidFill>
                          <a:latin typeface="Calibri"/>
                        </a:rPr>
                        <a:t>High risk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Mitigate within months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10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MITIGATION SYSTEM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Pulls radon out before you breathe 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A pipe through the slab + small fan vents radon outside.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D93D"/>
                </a:solidFill>
                <a:latin typeface="Calibri"/>
              </a:rPr>
              <a:t>Cost: $800-1500 installed; reduces levels 99% typically.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Runs continuously; ~25-90 W (cheaper than a refrigerator).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Pays back via lung-cancer risk reduction; also protects neighbours' shared walls.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Re-test 2-7 days after install to confirm it works.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11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798064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798064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OLD RADIUM WATCH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Sealed = OK; opened = NOT OK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Radium-226 paint glows due to alpha decay exciting phosphor.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The watch crystal stops alpha — wearing one is low-risk.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6B6B"/>
                </a:solidFill>
                <a:latin typeface="Calibri"/>
              </a:rPr>
              <a:t>OPENING the case releases radium dust.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Inhalation → alpha emitter inside lungs → lung cancer over years.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Donate or hand to a museum; never disassemble.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12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944368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94436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MEDICAL RADIATION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Benefit usually beats risk — but not always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09728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Procedure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Dose (mSv)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When justified</a:t>
                      </a:r>
                    </a:p>
                  </a:txBody>
                  <a:tcPr marL="128016" marT="54864" marB="36576">
                    <a:solidFill>
                      <a:srgbClr val="1A3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Dental X-ray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0.005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Routine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Chest X-ray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When clinically indicated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Mammogram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Screening at recommended ages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CT scan (head)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Trauma, suspected stroke</a:t>
                      </a:r>
                    </a:p>
                  </a:txBody>
                  <a:tcPr marL="128016" marT="54864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CT scan (whole body)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F2D3D"/>
                          </a:solidFill>
                          <a:latin typeface="Calibri"/>
                        </a:rPr>
                        <a:t>10-30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A94D"/>
                          </a:solidFill>
                          <a:latin typeface="Calibri"/>
                        </a:rPr>
                        <a:t>Significant — only when needed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13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505456" cy="45720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50545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TREFOIL SYMBOL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Three blades — what to do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FF6B6B"/>
                </a:solidFill>
                <a:latin typeface="Calibri"/>
              </a:rPr>
              <a:t>☢ → stay back, do not touch, report to authorities.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Found on: medical waste, industrial gauges, old labs.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On materials: indicates contents &gt; background.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In transport: vehicles carrying must be marked.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1A3C5E"/>
                </a:solidFill>
                <a:latin typeface="Calibri"/>
              </a:rPr>
              <a:t>✦  </a:t>
            </a:r>
            <a:r>
              <a:rPr sz="2000">
                <a:solidFill>
                  <a:srgbClr val="1F2D3D"/>
                </a:solidFill>
                <a:latin typeface="Calibri"/>
              </a:rPr>
              <a:t>When in doubt: keep distance and call local authorities.</a:t>
            </a:r>
          </a:p>
        </p:txBody>
      </p:sp>
    </p:spTree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14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066543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066543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THE 3 RULES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Time, Distance, Shielding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3545738" cy="50292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TIME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Less time near source
= less dose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22978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322978" y="2697480"/>
            <a:ext cx="3545738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22978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DISTANCE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22978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60138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Dose drops with the
square of distance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7316" y="2697480"/>
            <a:ext cx="3545738" cy="33375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097316" y="2697480"/>
            <a:ext cx="3545738" cy="50292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97316" y="2697480"/>
            <a:ext cx="3545738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SHIELDING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3337560"/>
            <a:ext cx="3545738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200" b="1">
                <a:solidFill>
                  <a:srgbClr val="1A3C5E"/>
                </a:solidFill>
                <a:latin typeface="Calibri"/>
              </a:rPr>
              <a:t>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34476" y="4526280"/>
            <a:ext cx="3271418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>
                <a:solidFill>
                  <a:srgbClr val="1F2D3D"/>
                </a:solidFill>
                <a:latin typeface="Calibri"/>
              </a:rPr>
              <a:t>Right material for type
(paper / foil / lead)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15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651760" cy="457200"/>
          </a:xfrm>
          <a:prstGeom prst="roundRect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65176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⚛ UNSTABLE ATOM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Uranium-238: where radon comes from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29200" y="2697480"/>
            <a:ext cx="6400800" cy="3657600"/>
          </a:xfrm>
          <a:prstGeom prst="roundRect">
            <a:avLst/>
          </a:prstGeom>
          <a:solidFill>
            <a:srgbClr val="F8F9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269480" y="3474720"/>
            <a:ext cx="1920240" cy="1920240"/>
          </a:xfrm>
          <a:prstGeom prst="ellipse">
            <a:avLst/>
          </a:prstGeom>
          <a:noFill/>
          <a:ln w="190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110727" y="33558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110727" y="33558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2" name="Oval 21"/>
          <p:cNvSpPr/>
          <p:nvPr/>
        </p:nvSpPr>
        <p:spPr>
          <a:xfrm>
            <a:off x="8110727" y="527608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10727" y="527608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4" name="Oval 23"/>
          <p:cNvSpPr/>
          <p:nvPr/>
        </p:nvSpPr>
        <p:spPr>
          <a:xfrm>
            <a:off x="6812280" y="3017520"/>
            <a:ext cx="2834640" cy="2834640"/>
          </a:xfrm>
          <a:prstGeom prst="ellipse">
            <a:avLst/>
          </a:prstGeom>
          <a:noFill/>
          <a:ln w="1905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110727" y="28986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10727" y="28986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7" name="Oval 26"/>
          <p:cNvSpPr/>
          <p:nvPr/>
        </p:nvSpPr>
        <p:spPr>
          <a:xfrm>
            <a:off x="9112924" y="331377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12924" y="331377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9" name="Oval 28"/>
          <p:cNvSpPr/>
          <p:nvPr/>
        </p:nvSpPr>
        <p:spPr>
          <a:xfrm>
            <a:off x="9528048" y="431596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528048" y="431596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31" name="Oval 30"/>
          <p:cNvSpPr/>
          <p:nvPr/>
        </p:nvSpPr>
        <p:spPr>
          <a:xfrm>
            <a:off x="9112924" y="531816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12924" y="531816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33" name="Oval 32"/>
          <p:cNvSpPr/>
          <p:nvPr/>
        </p:nvSpPr>
        <p:spPr>
          <a:xfrm>
            <a:off x="8110727" y="573328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10727" y="573328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35" name="Oval 34"/>
          <p:cNvSpPr/>
          <p:nvPr/>
        </p:nvSpPr>
        <p:spPr>
          <a:xfrm>
            <a:off x="7108531" y="531816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108531" y="531816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37" name="Oval 36"/>
          <p:cNvSpPr/>
          <p:nvPr/>
        </p:nvSpPr>
        <p:spPr>
          <a:xfrm>
            <a:off x="6693408" y="431596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693408" y="431596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39" name="Oval 38"/>
          <p:cNvSpPr/>
          <p:nvPr/>
        </p:nvSpPr>
        <p:spPr>
          <a:xfrm>
            <a:off x="7108531" y="331377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108531" y="331377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41" name="Oval 40"/>
          <p:cNvSpPr/>
          <p:nvPr/>
        </p:nvSpPr>
        <p:spPr>
          <a:xfrm>
            <a:off x="6355080" y="2560320"/>
            <a:ext cx="3749039" cy="3749039"/>
          </a:xfrm>
          <a:prstGeom prst="ellipse">
            <a:avLst/>
          </a:prstGeom>
          <a:noFill/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8110727" y="24414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110727" y="24414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44" name="Oval 43"/>
          <p:cNvSpPr/>
          <p:nvPr/>
        </p:nvSpPr>
        <p:spPr>
          <a:xfrm>
            <a:off x="8751851" y="255449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751851" y="255449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46" name="Oval 45"/>
          <p:cNvSpPr/>
          <p:nvPr/>
        </p:nvSpPr>
        <p:spPr>
          <a:xfrm>
            <a:off x="9315646" y="288000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315646" y="288000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48" name="Oval 47"/>
          <p:cNvSpPr/>
          <p:nvPr/>
        </p:nvSpPr>
        <p:spPr>
          <a:xfrm>
            <a:off x="9734109" y="337870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734109" y="337870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50" name="Oval 49"/>
          <p:cNvSpPr/>
          <p:nvPr/>
        </p:nvSpPr>
        <p:spPr>
          <a:xfrm>
            <a:off x="9956769" y="39904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956769" y="39904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52" name="Oval 51"/>
          <p:cNvSpPr/>
          <p:nvPr/>
        </p:nvSpPr>
        <p:spPr>
          <a:xfrm>
            <a:off x="9956769" y="464147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9956769" y="464147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54" name="Oval 53"/>
          <p:cNvSpPr/>
          <p:nvPr/>
        </p:nvSpPr>
        <p:spPr>
          <a:xfrm>
            <a:off x="9734109" y="525322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9734109" y="525322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56" name="Oval 55"/>
          <p:cNvSpPr/>
          <p:nvPr/>
        </p:nvSpPr>
        <p:spPr>
          <a:xfrm>
            <a:off x="9315646" y="575193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315646" y="575193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58" name="Oval 57"/>
          <p:cNvSpPr/>
          <p:nvPr/>
        </p:nvSpPr>
        <p:spPr>
          <a:xfrm>
            <a:off x="8751851" y="6077440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8751851" y="6077440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60" name="Oval 59"/>
          <p:cNvSpPr/>
          <p:nvPr/>
        </p:nvSpPr>
        <p:spPr>
          <a:xfrm>
            <a:off x="8110727" y="619048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8110727" y="619048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62" name="Oval 61"/>
          <p:cNvSpPr/>
          <p:nvPr/>
        </p:nvSpPr>
        <p:spPr>
          <a:xfrm>
            <a:off x="7469604" y="6077440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7469604" y="6077440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64" name="Oval 63"/>
          <p:cNvSpPr/>
          <p:nvPr/>
        </p:nvSpPr>
        <p:spPr>
          <a:xfrm>
            <a:off x="6905809" y="575193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905809" y="575193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66" name="Oval 65"/>
          <p:cNvSpPr/>
          <p:nvPr/>
        </p:nvSpPr>
        <p:spPr>
          <a:xfrm>
            <a:off x="6487346" y="525322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487346" y="525322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68" name="Oval 67"/>
          <p:cNvSpPr/>
          <p:nvPr/>
        </p:nvSpPr>
        <p:spPr>
          <a:xfrm>
            <a:off x="6264686" y="464147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6264686" y="464147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0" name="Oval 69"/>
          <p:cNvSpPr/>
          <p:nvPr/>
        </p:nvSpPr>
        <p:spPr>
          <a:xfrm>
            <a:off x="6264686" y="39904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6264686" y="39904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2" name="Oval 71"/>
          <p:cNvSpPr/>
          <p:nvPr/>
        </p:nvSpPr>
        <p:spPr>
          <a:xfrm>
            <a:off x="6487346" y="337870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487346" y="337870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4" name="Oval 73"/>
          <p:cNvSpPr/>
          <p:nvPr/>
        </p:nvSpPr>
        <p:spPr>
          <a:xfrm>
            <a:off x="6905809" y="288000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6905809" y="288000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6" name="Oval 75"/>
          <p:cNvSpPr/>
          <p:nvPr/>
        </p:nvSpPr>
        <p:spPr>
          <a:xfrm>
            <a:off x="7469604" y="255449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7469604" y="255449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8" name="Oval 77"/>
          <p:cNvSpPr/>
          <p:nvPr/>
        </p:nvSpPr>
        <p:spPr>
          <a:xfrm>
            <a:off x="5897880" y="2103120"/>
            <a:ext cx="4663440" cy="4663440"/>
          </a:xfrm>
          <a:prstGeom prst="ellipse">
            <a:avLst/>
          </a:prstGeom>
          <a:noFill/>
          <a:ln w="1905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Oval 78"/>
          <p:cNvSpPr/>
          <p:nvPr/>
        </p:nvSpPr>
        <p:spPr>
          <a:xfrm>
            <a:off x="8110727" y="19842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8110727" y="19842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81" name="Oval 80"/>
          <p:cNvSpPr/>
          <p:nvPr/>
        </p:nvSpPr>
        <p:spPr>
          <a:xfrm>
            <a:off x="8565624" y="20290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8565624" y="20290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83" name="Oval 82"/>
          <p:cNvSpPr/>
          <p:nvPr/>
        </p:nvSpPr>
        <p:spPr>
          <a:xfrm>
            <a:off x="9003038" y="2161739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9003038" y="2161739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85" name="Oval 84"/>
          <p:cNvSpPr/>
          <p:nvPr/>
        </p:nvSpPr>
        <p:spPr>
          <a:xfrm>
            <a:off x="9406162" y="237721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9406162" y="237721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87" name="Oval 86"/>
          <p:cNvSpPr/>
          <p:nvPr/>
        </p:nvSpPr>
        <p:spPr>
          <a:xfrm>
            <a:off x="9759503" y="266719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9759503" y="266719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89" name="Oval 88"/>
          <p:cNvSpPr/>
          <p:nvPr/>
        </p:nvSpPr>
        <p:spPr>
          <a:xfrm>
            <a:off x="10049482" y="302053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10049482" y="302053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91" name="Oval 90"/>
          <p:cNvSpPr/>
          <p:nvPr/>
        </p:nvSpPr>
        <p:spPr>
          <a:xfrm>
            <a:off x="10264956" y="342365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10264956" y="342365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93" name="Oval 92"/>
          <p:cNvSpPr/>
          <p:nvPr/>
        </p:nvSpPr>
        <p:spPr>
          <a:xfrm>
            <a:off x="10397644" y="386107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10397644" y="386107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95" name="Oval 94"/>
          <p:cNvSpPr/>
          <p:nvPr/>
        </p:nvSpPr>
        <p:spPr>
          <a:xfrm>
            <a:off x="10442448" y="431596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10442448" y="431596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97" name="Oval 96"/>
          <p:cNvSpPr/>
          <p:nvPr/>
        </p:nvSpPr>
        <p:spPr>
          <a:xfrm>
            <a:off x="10397644" y="477086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10397644" y="477086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99" name="Oval 98"/>
          <p:cNvSpPr/>
          <p:nvPr/>
        </p:nvSpPr>
        <p:spPr>
          <a:xfrm>
            <a:off x="10264956" y="520827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10264956" y="520827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01" name="Oval 100"/>
          <p:cNvSpPr/>
          <p:nvPr/>
        </p:nvSpPr>
        <p:spPr>
          <a:xfrm>
            <a:off x="10049482" y="561140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10049482" y="561140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03" name="Oval 102"/>
          <p:cNvSpPr/>
          <p:nvPr/>
        </p:nvSpPr>
        <p:spPr>
          <a:xfrm>
            <a:off x="9759503" y="596474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9759503" y="596474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05" name="Oval 104"/>
          <p:cNvSpPr/>
          <p:nvPr/>
        </p:nvSpPr>
        <p:spPr>
          <a:xfrm>
            <a:off x="9406162" y="625472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9406162" y="625472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07" name="Oval 106"/>
          <p:cNvSpPr/>
          <p:nvPr/>
        </p:nvSpPr>
        <p:spPr>
          <a:xfrm>
            <a:off x="9003038" y="6470196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9003038" y="6470196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09" name="Oval 108"/>
          <p:cNvSpPr/>
          <p:nvPr/>
        </p:nvSpPr>
        <p:spPr>
          <a:xfrm>
            <a:off x="8565624" y="660288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8565624" y="660288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11" name="Oval 110"/>
          <p:cNvSpPr/>
          <p:nvPr/>
        </p:nvSpPr>
        <p:spPr>
          <a:xfrm>
            <a:off x="8110727" y="664768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8110727" y="664768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13" name="Oval 112"/>
          <p:cNvSpPr/>
          <p:nvPr/>
        </p:nvSpPr>
        <p:spPr>
          <a:xfrm>
            <a:off x="7655831" y="660288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7655831" y="660288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15" name="Oval 114"/>
          <p:cNvSpPr/>
          <p:nvPr/>
        </p:nvSpPr>
        <p:spPr>
          <a:xfrm>
            <a:off x="7218417" y="6470196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218417" y="6470196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17" name="Oval 116"/>
          <p:cNvSpPr/>
          <p:nvPr/>
        </p:nvSpPr>
        <p:spPr>
          <a:xfrm>
            <a:off x="6815293" y="625472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6815293" y="625472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19" name="Oval 118"/>
          <p:cNvSpPr/>
          <p:nvPr/>
        </p:nvSpPr>
        <p:spPr>
          <a:xfrm>
            <a:off x="6461952" y="596474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6461952" y="596474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21" name="Oval 120"/>
          <p:cNvSpPr/>
          <p:nvPr/>
        </p:nvSpPr>
        <p:spPr>
          <a:xfrm>
            <a:off x="6171973" y="561140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6171973" y="561140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23" name="Oval 122"/>
          <p:cNvSpPr/>
          <p:nvPr/>
        </p:nvSpPr>
        <p:spPr>
          <a:xfrm>
            <a:off x="5956499" y="520827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5956499" y="520827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25" name="Oval 124"/>
          <p:cNvSpPr/>
          <p:nvPr/>
        </p:nvSpPr>
        <p:spPr>
          <a:xfrm>
            <a:off x="5823811" y="477086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5823811" y="477086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27" name="Oval 126"/>
          <p:cNvSpPr/>
          <p:nvPr/>
        </p:nvSpPr>
        <p:spPr>
          <a:xfrm>
            <a:off x="5779008" y="431596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5779008" y="431596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29" name="Oval 128"/>
          <p:cNvSpPr/>
          <p:nvPr/>
        </p:nvSpPr>
        <p:spPr>
          <a:xfrm>
            <a:off x="5823811" y="386107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5823811" y="386107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31" name="Oval 130"/>
          <p:cNvSpPr/>
          <p:nvPr/>
        </p:nvSpPr>
        <p:spPr>
          <a:xfrm>
            <a:off x="5956499" y="342365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5956499" y="342365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33" name="Oval 132"/>
          <p:cNvSpPr/>
          <p:nvPr/>
        </p:nvSpPr>
        <p:spPr>
          <a:xfrm>
            <a:off x="6171973" y="302053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6171973" y="302053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35" name="Oval 134"/>
          <p:cNvSpPr/>
          <p:nvPr/>
        </p:nvSpPr>
        <p:spPr>
          <a:xfrm>
            <a:off x="6461952" y="2667192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6461952" y="2667192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37" name="Oval 136"/>
          <p:cNvSpPr/>
          <p:nvPr/>
        </p:nvSpPr>
        <p:spPr>
          <a:xfrm>
            <a:off x="6815293" y="237721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6815293" y="237721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39" name="Oval 138"/>
          <p:cNvSpPr/>
          <p:nvPr/>
        </p:nvSpPr>
        <p:spPr>
          <a:xfrm>
            <a:off x="7218417" y="2161739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7218417" y="2161739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41" name="Oval 140"/>
          <p:cNvSpPr/>
          <p:nvPr/>
        </p:nvSpPr>
        <p:spPr>
          <a:xfrm>
            <a:off x="7655831" y="20290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7655831" y="20290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43" name="Oval 142"/>
          <p:cNvSpPr/>
          <p:nvPr/>
        </p:nvSpPr>
        <p:spPr>
          <a:xfrm>
            <a:off x="5440680" y="1645919"/>
            <a:ext cx="5577840" cy="5577840"/>
          </a:xfrm>
          <a:prstGeom prst="ellipse">
            <a:avLst/>
          </a:prstGeom>
          <a:noFill/>
          <a:ln w="1905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Oval 143"/>
          <p:cNvSpPr/>
          <p:nvPr/>
        </p:nvSpPr>
        <p:spPr>
          <a:xfrm>
            <a:off x="8110727" y="15270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TextBox 144"/>
          <p:cNvSpPr txBox="1"/>
          <p:nvPr/>
        </p:nvSpPr>
        <p:spPr>
          <a:xfrm>
            <a:off x="8110727" y="15270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46" name="Oval 145"/>
          <p:cNvSpPr/>
          <p:nvPr/>
        </p:nvSpPr>
        <p:spPr>
          <a:xfrm>
            <a:off x="8932776" y="16509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TextBox 146"/>
          <p:cNvSpPr txBox="1"/>
          <p:nvPr/>
        </p:nvSpPr>
        <p:spPr>
          <a:xfrm>
            <a:off x="8932776" y="16509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48" name="Oval 147"/>
          <p:cNvSpPr/>
          <p:nvPr/>
        </p:nvSpPr>
        <p:spPr>
          <a:xfrm>
            <a:off x="9681782" y="201165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TextBox 148"/>
          <p:cNvSpPr txBox="1"/>
          <p:nvPr/>
        </p:nvSpPr>
        <p:spPr>
          <a:xfrm>
            <a:off x="9681782" y="201165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50" name="Oval 149"/>
          <p:cNvSpPr/>
          <p:nvPr/>
        </p:nvSpPr>
        <p:spPr>
          <a:xfrm>
            <a:off x="10291193" y="257710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1" name="TextBox 150"/>
          <p:cNvSpPr txBox="1"/>
          <p:nvPr/>
        </p:nvSpPr>
        <p:spPr>
          <a:xfrm>
            <a:off x="10291193" y="257710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52" name="Oval 151"/>
          <p:cNvSpPr/>
          <p:nvPr/>
        </p:nvSpPr>
        <p:spPr>
          <a:xfrm>
            <a:off x="10706860" y="32970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TextBox 152"/>
          <p:cNvSpPr txBox="1"/>
          <p:nvPr/>
        </p:nvSpPr>
        <p:spPr>
          <a:xfrm>
            <a:off x="10706860" y="32970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54" name="Oval 153"/>
          <p:cNvSpPr/>
          <p:nvPr/>
        </p:nvSpPr>
        <p:spPr>
          <a:xfrm>
            <a:off x="10891849" y="41075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5" name="TextBox 154"/>
          <p:cNvSpPr txBox="1"/>
          <p:nvPr/>
        </p:nvSpPr>
        <p:spPr>
          <a:xfrm>
            <a:off x="10891849" y="41075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56" name="Oval 155"/>
          <p:cNvSpPr/>
          <p:nvPr/>
        </p:nvSpPr>
        <p:spPr>
          <a:xfrm>
            <a:off x="10829723" y="49365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7" name="TextBox 156"/>
          <p:cNvSpPr txBox="1"/>
          <p:nvPr/>
        </p:nvSpPr>
        <p:spPr>
          <a:xfrm>
            <a:off x="10829723" y="49365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58" name="Oval 157"/>
          <p:cNvSpPr/>
          <p:nvPr/>
        </p:nvSpPr>
        <p:spPr>
          <a:xfrm>
            <a:off x="10526003" y="571042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TextBox 158"/>
          <p:cNvSpPr txBox="1"/>
          <p:nvPr/>
        </p:nvSpPr>
        <p:spPr>
          <a:xfrm>
            <a:off x="10526003" y="571042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60" name="Oval 159"/>
          <p:cNvSpPr/>
          <p:nvPr/>
        </p:nvSpPr>
        <p:spPr>
          <a:xfrm>
            <a:off x="10007675" y="636039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10007675" y="636039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62" name="Oval 161"/>
          <p:cNvSpPr/>
          <p:nvPr/>
        </p:nvSpPr>
        <p:spPr>
          <a:xfrm>
            <a:off x="9320795" y="682869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" name="TextBox 162"/>
          <p:cNvSpPr txBox="1"/>
          <p:nvPr/>
        </p:nvSpPr>
        <p:spPr>
          <a:xfrm>
            <a:off x="9320795" y="682869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64" name="Oval 163"/>
          <p:cNvSpPr/>
          <p:nvPr/>
        </p:nvSpPr>
        <p:spPr>
          <a:xfrm>
            <a:off x="8526394" y="707373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TextBox 164"/>
          <p:cNvSpPr txBox="1"/>
          <p:nvPr/>
        </p:nvSpPr>
        <p:spPr>
          <a:xfrm>
            <a:off x="8526394" y="707373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66" name="Oval 165"/>
          <p:cNvSpPr/>
          <p:nvPr/>
        </p:nvSpPr>
        <p:spPr>
          <a:xfrm>
            <a:off x="7695061" y="707373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TextBox 166"/>
          <p:cNvSpPr txBox="1"/>
          <p:nvPr/>
        </p:nvSpPr>
        <p:spPr>
          <a:xfrm>
            <a:off x="7695061" y="707373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68" name="Oval 167"/>
          <p:cNvSpPr/>
          <p:nvPr/>
        </p:nvSpPr>
        <p:spPr>
          <a:xfrm>
            <a:off x="6900660" y="682869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9" name="TextBox 168"/>
          <p:cNvSpPr txBox="1"/>
          <p:nvPr/>
        </p:nvSpPr>
        <p:spPr>
          <a:xfrm>
            <a:off x="6900660" y="682869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70" name="Oval 169"/>
          <p:cNvSpPr/>
          <p:nvPr/>
        </p:nvSpPr>
        <p:spPr>
          <a:xfrm>
            <a:off x="6213780" y="636039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TextBox 170"/>
          <p:cNvSpPr txBox="1"/>
          <p:nvPr/>
        </p:nvSpPr>
        <p:spPr>
          <a:xfrm>
            <a:off x="6213780" y="636039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72" name="Oval 171"/>
          <p:cNvSpPr/>
          <p:nvPr/>
        </p:nvSpPr>
        <p:spPr>
          <a:xfrm>
            <a:off x="5695452" y="571042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TextBox 172"/>
          <p:cNvSpPr txBox="1"/>
          <p:nvPr/>
        </p:nvSpPr>
        <p:spPr>
          <a:xfrm>
            <a:off x="5695452" y="571042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74" name="Oval 173"/>
          <p:cNvSpPr/>
          <p:nvPr/>
        </p:nvSpPr>
        <p:spPr>
          <a:xfrm>
            <a:off x="5391732" y="49365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TextBox 174"/>
          <p:cNvSpPr txBox="1"/>
          <p:nvPr/>
        </p:nvSpPr>
        <p:spPr>
          <a:xfrm>
            <a:off x="5391732" y="49365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76" name="Oval 175"/>
          <p:cNvSpPr/>
          <p:nvPr/>
        </p:nvSpPr>
        <p:spPr>
          <a:xfrm>
            <a:off x="5329606" y="41075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7" name="TextBox 176"/>
          <p:cNvSpPr txBox="1"/>
          <p:nvPr/>
        </p:nvSpPr>
        <p:spPr>
          <a:xfrm>
            <a:off x="5329606" y="41075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78" name="Oval 177"/>
          <p:cNvSpPr/>
          <p:nvPr/>
        </p:nvSpPr>
        <p:spPr>
          <a:xfrm>
            <a:off x="5514595" y="329706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9" name="TextBox 178"/>
          <p:cNvSpPr txBox="1"/>
          <p:nvPr/>
        </p:nvSpPr>
        <p:spPr>
          <a:xfrm>
            <a:off x="5514595" y="329706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80" name="Oval 179"/>
          <p:cNvSpPr/>
          <p:nvPr/>
        </p:nvSpPr>
        <p:spPr>
          <a:xfrm>
            <a:off x="5930262" y="257710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" name="TextBox 180"/>
          <p:cNvSpPr txBox="1"/>
          <p:nvPr/>
        </p:nvSpPr>
        <p:spPr>
          <a:xfrm>
            <a:off x="5930262" y="257710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82" name="Oval 181"/>
          <p:cNvSpPr/>
          <p:nvPr/>
        </p:nvSpPr>
        <p:spPr>
          <a:xfrm>
            <a:off x="6539673" y="2011654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3" name="TextBox 182"/>
          <p:cNvSpPr txBox="1"/>
          <p:nvPr/>
        </p:nvSpPr>
        <p:spPr>
          <a:xfrm>
            <a:off x="6539673" y="2011654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84" name="Oval 183"/>
          <p:cNvSpPr/>
          <p:nvPr/>
        </p:nvSpPr>
        <p:spPr>
          <a:xfrm>
            <a:off x="7288679" y="1650951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TextBox 184"/>
          <p:cNvSpPr txBox="1"/>
          <p:nvPr/>
        </p:nvSpPr>
        <p:spPr>
          <a:xfrm>
            <a:off x="7288679" y="1650951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86" name="Oval 185"/>
          <p:cNvSpPr/>
          <p:nvPr/>
        </p:nvSpPr>
        <p:spPr>
          <a:xfrm>
            <a:off x="4983480" y="1188719"/>
            <a:ext cx="6492240" cy="6492240"/>
          </a:xfrm>
          <a:prstGeom prst="ellipse">
            <a:avLst/>
          </a:prstGeom>
          <a:noFill/>
          <a:ln w="1905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7" name="Oval 186"/>
          <p:cNvSpPr/>
          <p:nvPr/>
        </p:nvSpPr>
        <p:spPr>
          <a:xfrm>
            <a:off x="8110727" y="106984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TextBox 187"/>
          <p:cNvSpPr txBox="1"/>
          <p:nvPr/>
        </p:nvSpPr>
        <p:spPr>
          <a:xfrm>
            <a:off x="8110727" y="106984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89" name="Oval 188"/>
          <p:cNvSpPr/>
          <p:nvPr/>
        </p:nvSpPr>
        <p:spPr>
          <a:xfrm>
            <a:off x="10197293" y="182929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TextBox 189"/>
          <p:cNvSpPr txBox="1"/>
          <p:nvPr/>
        </p:nvSpPr>
        <p:spPr>
          <a:xfrm>
            <a:off x="10197293" y="182929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91" name="Oval 190"/>
          <p:cNvSpPr/>
          <p:nvPr/>
        </p:nvSpPr>
        <p:spPr>
          <a:xfrm>
            <a:off x="11307532" y="375228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TextBox 191"/>
          <p:cNvSpPr txBox="1"/>
          <p:nvPr/>
        </p:nvSpPr>
        <p:spPr>
          <a:xfrm>
            <a:off x="11307532" y="375228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93" name="Oval 192"/>
          <p:cNvSpPr/>
          <p:nvPr/>
        </p:nvSpPr>
        <p:spPr>
          <a:xfrm>
            <a:off x="10921950" y="593902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TextBox 193"/>
          <p:cNvSpPr txBox="1"/>
          <p:nvPr/>
        </p:nvSpPr>
        <p:spPr>
          <a:xfrm>
            <a:off x="10921950" y="593902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95" name="Oval 194"/>
          <p:cNvSpPr/>
          <p:nvPr/>
        </p:nvSpPr>
        <p:spPr>
          <a:xfrm>
            <a:off x="9220966" y="736632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TextBox 195"/>
          <p:cNvSpPr txBox="1"/>
          <p:nvPr/>
        </p:nvSpPr>
        <p:spPr>
          <a:xfrm>
            <a:off x="9220966" y="736632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97" name="Oval 196"/>
          <p:cNvSpPr/>
          <p:nvPr/>
        </p:nvSpPr>
        <p:spPr>
          <a:xfrm>
            <a:off x="7000489" y="7366323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TextBox 197"/>
          <p:cNvSpPr txBox="1"/>
          <p:nvPr/>
        </p:nvSpPr>
        <p:spPr>
          <a:xfrm>
            <a:off x="7000489" y="7366323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199" name="Oval 198"/>
          <p:cNvSpPr/>
          <p:nvPr/>
        </p:nvSpPr>
        <p:spPr>
          <a:xfrm>
            <a:off x="5299505" y="5939028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TextBox 199"/>
          <p:cNvSpPr txBox="1"/>
          <p:nvPr/>
        </p:nvSpPr>
        <p:spPr>
          <a:xfrm>
            <a:off x="5299505" y="5939028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01" name="Oval 200"/>
          <p:cNvSpPr/>
          <p:nvPr/>
        </p:nvSpPr>
        <p:spPr>
          <a:xfrm>
            <a:off x="4913923" y="375228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2" name="TextBox 201"/>
          <p:cNvSpPr txBox="1"/>
          <p:nvPr/>
        </p:nvSpPr>
        <p:spPr>
          <a:xfrm>
            <a:off x="4913923" y="375228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03" name="Oval 202"/>
          <p:cNvSpPr/>
          <p:nvPr/>
        </p:nvSpPr>
        <p:spPr>
          <a:xfrm>
            <a:off x="6024162" y="1829295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TextBox 203"/>
          <p:cNvSpPr txBox="1"/>
          <p:nvPr/>
        </p:nvSpPr>
        <p:spPr>
          <a:xfrm>
            <a:off x="6024162" y="1829295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05" name="Oval 204"/>
          <p:cNvSpPr/>
          <p:nvPr/>
        </p:nvSpPr>
        <p:spPr>
          <a:xfrm>
            <a:off x="4526280" y="731519"/>
            <a:ext cx="7406640" cy="7406640"/>
          </a:xfrm>
          <a:prstGeom prst="ellipse">
            <a:avLst/>
          </a:prstGeom>
          <a:noFill/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" name="Oval 205"/>
          <p:cNvSpPr/>
          <p:nvPr/>
        </p:nvSpPr>
        <p:spPr>
          <a:xfrm>
            <a:off x="8110727" y="61264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" name="TextBox 206"/>
          <p:cNvSpPr txBox="1"/>
          <p:nvPr/>
        </p:nvSpPr>
        <p:spPr>
          <a:xfrm>
            <a:off x="8110727" y="61264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08" name="Oval 207"/>
          <p:cNvSpPr/>
          <p:nvPr/>
        </p:nvSpPr>
        <p:spPr>
          <a:xfrm>
            <a:off x="8110727" y="8019287"/>
            <a:ext cx="237744" cy="237744"/>
          </a:xfrm>
          <a:prstGeom prst="ellipse">
            <a:avLst/>
          </a:prstGeom>
          <a:solidFill>
            <a:srgbClr val="1A3C5E"/>
          </a:solidFill>
          <a:ln w="127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" name="TextBox 208"/>
          <p:cNvSpPr txBox="1"/>
          <p:nvPr/>
        </p:nvSpPr>
        <p:spPr>
          <a:xfrm>
            <a:off x="8110727" y="8019287"/>
            <a:ext cx="237744" cy="23774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210" name="Oval 209"/>
          <p:cNvSpPr/>
          <p:nvPr/>
        </p:nvSpPr>
        <p:spPr>
          <a:xfrm>
            <a:off x="7818120" y="4023359"/>
            <a:ext cx="822960" cy="822960"/>
          </a:xfrm>
          <a:prstGeom prst="ellipse">
            <a:avLst/>
          </a:prstGeom>
          <a:solidFill>
            <a:srgbClr val="FF6B6B"/>
          </a:solidFill>
          <a:ln w="25400">
            <a:solidFill>
              <a:srgbClr val="C93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1" name="TextBox 210"/>
          <p:cNvSpPr txBox="1"/>
          <p:nvPr/>
        </p:nvSpPr>
        <p:spPr>
          <a:xfrm>
            <a:off x="7818120" y="4023359"/>
            <a:ext cx="822960" cy="8229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92p
146n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5029200" y="5760720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1A3C5E"/>
                </a:solidFill>
                <a:latin typeface="Calibri"/>
              </a:rPr>
              <a:t>Uranium ²³⁸U</a:t>
            </a:r>
          </a:p>
        </p:txBody>
      </p:sp>
      <p:sp>
        <p:nvSpPr>
          <p:cNvPr id="213" name="Rounded Rectangle 212"/>
          <p:cNvSpPr/>
          <p:nvPr/>
        </p:nvSpPr>
        <p:spPr>
          <a:xfrm>
            <a:off x="548640" y="2697480"/>
            <a:ext cx="4206240" cy="3657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A3C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4" name="Rounded Rectangle 213"/>
          <p:cNvSpPr/>
          <p:nvPr/>
        </p:nvSpPr>
        <p:spPr>
          <a:xfrm>
            <a:off x="548640" y="2697480"/>
            <a:ext cx="4206240" cy="502920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" name="TextBox 214"/>
          <p:cNvSpPr txBox="1"/>
          <p:nvPr/>
        </p:nvSpPr>
        <p:spPr>
          <a:xfrm>
            <a:off x="548640" y="2697480"/>
            <a:ext cx="420624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⚛  ATOM PROFILE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777240" y="333756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Element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2697480" y="333756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A3C5E"/>
                </a:solidFill>
                <a:latin typeface="Calibri"/>
              </a:rPr>
              <a:t>Uranium ²³⁸U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777240" y="3749039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Protons (p⁺)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697480" y="3749039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C93540"/>
                </a:solidFill>
                <a:latin typeface="Calibri"/>
              </a:rPr>
              <a:t>92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7240" y="416052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Neutrons (n⁰)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2697480" y="416052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8D99AE"/>
                </a:solidFill>
                <a:latin typeface="Calibri"/>
              </a:rPr>
              <a:t>146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777240" y="457200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Electrons (e⁻)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2697480" y="457200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1A3C5E"/>
                </a:solidFill>
                <a:latin typeface="Calibri"/>
              </a:rPr>
              <a:t>92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777240" y="498348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Mass number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2697480" y="498348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FFA94D"/>
                </a:solidFill>
                <a:latin typeface="Calibri"/>
              </a:rPr>
              <a:t>238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777240" y="539496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>
                <a:solidFill>
                  <a:srgbClr val="8D99AE"/>
                </a:solidFill>
                <a:latin typeface="Calibri"/>
              </a:rPr>
              <a:t>Shell layout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2697480" y="5394960"/>
            <a:ext cx="19202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B197FC"/>
                </a:solidFill>
                <a:latin typeface="Calibri"/>
              </a:rPr>
              <a:t>2–8–18–32–21–9–2</a:t>
            </a:r>
          </a:p>
        </p:txBody>
      </p:sp>
      <p:sp>
        <p:nvSpPr>
          <p:cNvPr id="228" name="Rounded Rectangle 227"/>
          <p:cNvSpPr/>
          <p:nvPr/>
        </p:nvSpPr>
        <p:spPr>
          <a:xfrm>
            <a:off x="548640" y="6355080"/>
            <a:ext cx="11094415" cy="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16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280160"/>
            <a:ext cx="10362895" cy="4937760"/>
          </a:xfrm>
          <a:prstGeom prst="roundRect">
            <a:avLst/>
          </a:prstGeom>
          <a:solidFill>
            <a:srgbClr val="FFFFFF"/>
          </a:solidFill>
          <a:ln w="5080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1280160"/>
            <a:ext cx="10362895" cy="640080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280160"/>
            <a:ext cx="103628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🤓  DID YOU KNOW?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103628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1000" b="0">
                <a:solidFill>
                  <a:srgbClr val="FFD93D"/>
                </a:solidFill>
                <a:latin typeface="Calibri"/>
              </a:rPr>
              <a:t>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56616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1">
                <a:solidFill>
                  <a:srgbClr val="1A3C5E"/>
                </a:solidFill>
                <a:latin typeface="Calibri"/>
              </a:rPr>
              <a:t>You eat ~80 bananas worth of radiation every year just from food.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846320"/>
            <a:ext cx="9265615" cy="12801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Calibri"/>
              </a:rPr>
              <a:t>"Banana equivalent dose" is a real unit. K-40 in bananas, polonium in seafood, C-14 in everything alive. Background radiation is normal — and survivable.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17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3090672" cy="45720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3090672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RADON ACTION LEVEL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Test your basement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743200"/>
            <a:ext cx="11094415" cy="21945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8000" b="1">
                <a:solidFill>
                  <a:srgbClr val="1A3C5E"/>
                </a:solidFill>
                <a:latin typeface="Calibri"/>
              </a:rPr>
              <a:t>4.0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>
                <a:solidFill>
                  <a:srgbClr val="FFA94D"/>
                </a:solidFill>
                <a:latin typeface="Calibri"/>
              </a:rPr>
              <a:t>pCi/L EPA limit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5486400"/>
            <a:ext cx="8534095" cy="64008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5486400"/>
            <a:ext cx="85340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500" b="1">
                <a:solidFill>
                  <a:srgbClr val="1F2D3D"/>
                </a:solidFill>
                <a:latin typeface="Calibri"/>
              </a:rPr>
              <a:t>Above this, install a mitigation system ($800–1,500). Below 2.0 = same as outdoor air. Test costs $15.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18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2212848" cy="45720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2212848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❓ QUICK QUIZ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find a vintage glow-in-the-dark watch in your attic. Should you keep wearing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532120" cy="1280160"/>
          </a:xfrm>
          <a:prstGeom prst="roundRect">
            <a:avLst/>
          </a:prstGeom>
          <a:solidFill>
            <a:srgbClr val="E9FBF6"/>
          </a:solidFill>
          <a:ln w="50800">
            <a:solidFill>
              <a:srgbClr val="4EC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2971800"/>
            <a:ext cx="731520" cy="731520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>
                <a:solidFill>
                  <a:srgbClr val="1F2D3D"/>
                </a:solidFill>
                <a:latin typeface="Calibri"/>
              </a:rPr>
              <a:t>Yes, just don't open the case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3108960"/>
            <a:ext cx="4572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>
                <a:solidFill>
                  <a:srgbClr val="4ECDC4"/>
                </a:solidFill>
                <a:latin typeface="Calibri"/>
              </a:rPr>
              <a:t>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269748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446520" y="2971800"/>
            <a:ext cx="731520" cy="731520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46520" y="297180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0" y="288036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No — destroy it immediately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1520" y="4389120"/>
            <a:ext cx="731520" cy="73152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Yes, and clean the dial yourself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114800"/>
            <a:ext cx="5532120" cy="1280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389120"/>
            <a:ext cx="731520" cy="731520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389120"/>
            <a:ext cx="73152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297680"/>
            <a:ext cx="429768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Calibri"/>
              </a:rPr>
              <a:t>Hand it to your kids as a toy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623560"/>
            <a:ext cx="11094415" cy="594360"/>
          </a:xfrm>
          <a:prstGeom prst="roundRect">
            <a:avLst/>
          </a:prstGeom>
          <a:solidFill>
            <a:srgbClr val="FFD93D"/>
          </a:solidFill>
          <a:ln w="1905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637215" cy="5943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>
                <a:solidFill>
                  <a:srgbClr val="1F2D3D"/>
                </a:solidFill>
                <a:latin typeface="Calibri"/>
              </a:rPr>
              <a:t>💡  Sealed = OK. The crystal stops alpha radiation. Risk only comes from OPENING the case (radium dust) or grinding the paint. Wear occasionally — never disassemble.</a:t>
            </a:r>
          </a:p>
        </p:txBody>
      </p:sp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19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KEY TERMS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Nuclear vocabulary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8640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4C0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2697480"/>
            <a:ext cx="5410047" cy="640080"/>
          </a:xfrm>
          <a:prstGeom prst="roundRect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8640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Half-life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Time for half a radioactive sample to decay.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269748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6B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33007" y="2697480"/>
            <a:ext cx="5410047" cy="640080"/>
          </a:xfrm>
          <a:prstGeom prst="roundRect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33007" y="269748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Becquerel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887" y="3474720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SI unit of radioactivity. 1 Bq = 1 decay/sec.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FA9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48640" y="4663440"/>
            <a:ext cx="5410047" cy="640080"/>
          </a:xfrm>
          <a:prstGeom prst="roundRect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8640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Sievert (Sv)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Unit of radiation dose to humans. mSv is the everyday unit.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3007" y="4663440"/>
            <a:ext cx="5410047" cy="16916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B19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233007" y="4663440"/>
            <a:ext cx="5410047" cy="640080"/>
          </a:xfrm>
          <a:prstGeom prst="roundRect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33007" y="4663440"/>
            <a:ext cx="5410047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Mitigation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5887" y="5440679"/>
            <a:ext cx="5044287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Calibri"/>
              </a:rPr>
              <a:t>A radon-removal system: pipe + fan that vents soil gas outside.</a:t>
            </a:r>
          </a:p>
        </p:txBody>
      </p:sp>
    </p:spTree>
  </p:cSld>
  <p:clrMapOvr>
    <a:masterClrMapping/>
  </p:clrMapOvr>
  <p:transition spd="med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55448" y="704088"/>
            <a:ext cx="329184" cy="329184"/>
          </a:xfrm>
          <a:prstGeom prst="ellipse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7512" y="530352"/>
            <a:ext cx="219456" cy="219456"/>
          </a:xfrm>
          <a:prstGeom prst="ellipse">
            <a:avLst/>
          </a:prstGeom>
          <a:solidFill>
            <a:srgbClr val="FF6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56848" y="841248"/>
            <a:ext cx="329184" cy="329184"/>
          </a:xfrm>
          <a:prstGeom prst="ellipse">
            <a:avLst/>
          </a:prstGeom>
          <a:solidFill>
            <a:srgbClr val="74C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750040" y="411480"/>
            <a:ext cx="182880" cy="182880"/>
          </a:xfrm>
          <a:prstGeom prst="ellipse">
            <a:avLst/>
          </a:prstGeom>
          <a:solidFill>
            <a:srgbClr val="FFA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74904" y="6272784"/>
            <a:ext cx="256032" cy="256032"/>
          </a:xfrm>
          <a:prstGeom prst="ellipse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66576" y="6117336"/>
            <a:ext cx="292608" cy="292608"/>
          </a:xfrm>
          <a:prstGeom prst="ellipse">
            <a:avLst/>
          </a:prstGeom>
          <a:solidFill>
            <a:srgbClr val="B19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5760" y="292608"/>
            <a:ext cx="2926080" cy="384048"/>
          </a:xfrm>
          <a:prstGeom prst="roundRect">
            <a:avLst/>
          </a:prstGeom>
          <a:solidFill>
            <a:srgbClr val="1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"/>
            <a:ext cx="292608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🧪  Chemdu  · 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36815" y="292608"/>
            <a:ext cx="4389120" cy="384048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200" b="1">
                <a:solidFill>
                  <a:srgbClr val="1A3C5E"/>
                </a:solidFill>
                <a:latin typeface="Calibri"/>
              </a:rPr>
              <a:t>Lecture 11: Nuclear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1">
                <a:solidFill>
                  <a:srgbClr val="8D99AE"/>
                </a:solidFill>
                <a:latin typeface="Calibri"/>
              </a:rPr>
              <a:t>20  / 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>
                <a:solidFill>
                  <a:srgbClr val="8D99AE"/>
                </a:solidFill>
                <a:latin typeface="Calibri"/>
              </a:rPr>
              <a:t>chemdu.org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960120"/>
            <a:ext cx="1828800" cy="457200"/>
          </a:xfrm>
          <a:prstGeom prst="round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960120"/>
            <a:ext cx="1828800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Calibri"/>
              </a:rPr>
              <a:t>WRAP-UP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527048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600" b="1">
                <a:solidFill>
                  <a:srgbClr val="1A3C5E"/>
                </a:solidFill>
                <a:latin typeface="Calibri"/>
              </a:rPr>
              <a:t>You learned… so you can…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377440"/>
            <a:ext cx="2011680" cy="73152"/>
          </a:xfrm>
          <a:prstGeom prst="round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48640" y="2697480"/>
          <a:ext cx="1109441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🎓  You learned that…</a:t>
                      </a:r>
                    </a:p>
                  </a:txBody>
                  <a:tcPr marL="146304" marT="73152" marB="36576">
                    <a:solidFill>
                      <a:srgbClr val="1A3C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🚀  So you can…</a:t>
                      </a:r>
                    </a:p>
                  </a:txBody>
                  <a:tcPr marL="146304" marT="73152" marB="36576">
                    <a:solidFill>
                      <a:srgbClr val="4EC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α / β / γ have different risks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Pick the right shielding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Radon = leading non-smoker lung cancer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Test your home; mitigate if &gt;4 pCi/L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Sealed sources are safe; opened are not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Handle smoke detectors, watches correctly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Time / Distance / Shielding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Reduce exposure in any situation</a:t>
                      </a:r>
                    </a:p>
                  </a:txBody>
                  <a:tcPr marL="146304" marT="73152" marB="36576"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1F2D3D"/>
                          </a:solidFill>
                          <a:latin typeface="Calibri"/>
                        </a:rPr>
                        <a:t>Trefoil ☢ = step away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D3D"/>
                          </a:solidFill>
                          <a:latin typeface="Calibri"/>
                        </a:rPr>
                        <a:t>Recognise and respond to warning signs</a:t>
                      </a:r>
                    </a:p>
                  </a:txBody>
                  <a:tcPr marL="146304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1817</Words>
  <Application>Microsoft Office PowerPoint</Application>
  <PresentationFormat>Widescreen</PresentationFormat>
  <Paragraphs>422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2026-05-07T16:54:36Z</dcterms:modified>
  <cp:category/>
</cp:coreProperties>
</file>