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88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C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1097280" y="-548640"/>
            <a:ext cx="3291840" cy="3291840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997135" y="-731520"/>
            <a:ext cx="2743200" cy="2743200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-731520" y="4480560"/>
            <a:ext cx="2743200" cy="2743200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899855" y="3931920"/>
            <a:ext cx="3474720" cy="3474720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371600" y="1097280"/>
            <a:ext cx="914400" cy="91440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631375" y="3200400"/>
            <a:ext cx="731520" cy="731520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280160" y="2011680"/>
            <a:ext cx="9631375" cy="32004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3809847" y="2286000"/>
            <a:ext cx="4572000" cy="502920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809847" y="2286000"/>
            <a:ext cx="457200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🧪  COMMUNITY CHEMISTRY  ·  LEVEL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2971800"/>
            <a:ext cx="1072865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800" b="1">
                <a:solidFill>
                  <a:srgbClr val="FFA94D"/>
                </a:solidFill>
                <a:latin typeface="Calibri"/>
              </a:rPr>
              <a:t>LECTURE  10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20440"/>
            <a:ext cx="10728655" cy="11887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5400" b="1">
                <a:solidFill>
                  <a:srgbClr val="1A3C5E"/>
                </a:solidFill>
                <a:latin typeface="Calibri"/>
              </a:rPr>
              <a:t>Gas Laws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4617720"/>
            <a:ext cx="944849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800" b="0">
                <a:solidFill>
                  <a:srgbClr val="1F2D3D"/>
                </a:solidFill>
                <a:latin typeface="Calibri"/>
              </a:rPr>
              <a:t>Why your tire pressure changes with the seasons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6355080"/>
            <a:ext cx="1072865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7A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7A7E"/>
                </a:solidFill>
                <a:latin typeface="Calibri"/>
              </a:rPr>
              <a:t>CHEMDU  ·  LEVEL 1  ·  ORIGINAL ANIMATIONS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3C5E"/>
                </a:solidFill>
                <a:latin typeface="Calibri"/>
              </a:rPr>
              <a:t>L10: Gas Laws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7A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11 / 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68680"/>
            <a:ext cx="164592" cy="310896"/>
          </a:xfrm>
          <a:prstGeom prst="rect">
            <a:avLst/>
          </a:prstGeom>
          <a:solidFill>
            <a:srgbClr val="E2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0" y="841248"/>
            <a:ext cx="1091153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E2A82E"/>
                </a:solidFill>
                <a:latin typeface="Calibri"/>
              </a:rPr>
              <a:t>CONCEPT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1188720"/>
            <a:ext cx="11094415" cy="8229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800" b="1" i="0">
                <a:solidFill>
                  <a:srgbClr val="1A3C5E"/>
                </a:solidFill>
                <a:latin typeface="Calibri"/>
              </a:rPr>
              <a:t>Charles's Law: Temperature → Volume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1920240"/>
            <a:ext cx="2194560" cy="45720"/>
          </a:xfrm>
          <a:prstGeom prst="rect">
            <a:avLst/>
          </a:prstGeom>
          <a:solidFill>
            <a:srgbClr val="E2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548640" y="2240280"/>
            <a:ext cx="2944368" cy="365760"/>
          </a:xfrm>
          <a:prstGeom prst="roundRect">
            <a:avLst/>
          </a:prstGeom>
          <a:solidFill>
            <a:srgbClr val="0E7A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48640" y="2240280"/>
            <a:ext cx="2944368" cy="3657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DEMO ILLUSTRATION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743200"/>
            <a:ext cx="4937760" cy="320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E2A82E"/>
                </a:solidFill>
                <a:latin typeface="Calibri"/>
              </a:rPr>
              <a:t>WHAT IT SHOWS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063240"/>
            <a:ext cx="4937760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0" i="0">
                <a:solidFill>
                  <a:srgbClr val="162133"/>
                </a:solidFill>
                <a:latin typeface="Calibri"/>
              </a:rPr>
              <a:t>Two scenarios. Left: bottle in cold water with ice cubes — small flat balloon on top, low thermometer reading. Right: bottle in hot water with steam — big inflated balloon on top, high thermometer reading. Same bottle, same air — temperature changes everything.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617720"/>
            <a:ext cx="4937760" cy="320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E2A82E"/>
                </a:solidFill>
                <a:latin typeface="Calibri"/>
              </a:rPr>
              <a:t>TEACHER SCRIPT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937760"/>
            <a:ext cx="4937760" cy="1508760"/>
          </a:xfrm>
          <a:prstGeom prst="roundRect">
            <a:avLst/>
          </a:prstGeom>
          <a:solidFill>
            <a:srgbClr val="F7E5B8"/>
          </a:solidFill>
          <a:ln w="19050">
            <a:solidFill>
              <a:srgbClr val="E2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31520" y="5029200"/>
            <a:ext cx="4572000" cy="13258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 i="1">
                <a:solidFill>
                  <a:srgbClr val="162133"/>
                </a:solidFill>
                <a:latin typeface="Calibri"/>
              </a:rPr>
              <a:t>"The bottle is full of air. When I put it in hot water, the air particles move faster. They need more space. The only way to get more space is to push into the balloon. That's Charles's Law — temperature up, volume up. In cold water, the particles slow down, they take up less space, the balloon deflates."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760720" y="2240280"/>
            <a:ext cx="5943600" cy="420624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943600" y="2331720"/>
            <a:ext cx="557784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1" i="0">
                <a:solidFill>
                  <a:srgbClr val="6A7386"/>
                </a:solidFill>
                <a:latin typeface="Calibri"/>
              </a:rPr>
              <a:t>◉  ORIGINAL ILLUSTRATION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17920" y="2514600"/>
            <a:ext cx="242316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1" i="0">
                <a:solidFill>
                  <a:srgbClr val="4FA8D8"/>
                </a:solidFill>
                <a:latin typeface="Calibri"/>
              </a:rPr>
              <a:t>❄ COLD WATER  (4 °C)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17920" y="2880360"/>
            <a:ext cx="2423160" cy="2743199"/>
          </a:xfrm>
          <a:prstGeom prst="roundRect">
            <a:avLst/>
          </a:prstGeom>
          <a:solidFill>
            <a:srgbClr val="CDE7F5"/>
          </a:solidFill>
          <a:ln w="254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6400800" y="3246120"/>
            <a:ext cx="320040" cy="320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4FA8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8092440" y="3337560"/>
            <a:ext cx="320040" cy="320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4FA8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6675120" y="4160520"/>
            <a:ext cx="320040" cy="320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4FA8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7018020" y="3703320"/>
            <a:ext cx="822960" cy="2103120"/>
          </a:xfrm>
          <a:prstGeom prst="roundRect">
            <a:avLst/>
          </a:prstGeom>
          <a:solidFill>
            <a:srgbClr val="FAFBFC"/>
          </a:solidFill>
          <a:ln w="254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7292340" y="3429000"/>
            <a:ext cx="274320" cy="274320"/>
          </a:xfrm>
          <a:prstGeom prst="rect">
            <a:avLst/>
          </a:prstGeom>
          <a:solidFill>
            <a:srgbClr val="FAFBFC"/>
          </a:solidFill>
          <a:ln w="254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7155180" y="3063240"/>
            <a:ext cx="548640" cy="365760"/>
          </a:xfrm>
          <a:prstGeom prst="ellipse">
            <a:avLst/>
          </a:prstGeom>
          <a:solidFill>
            <a:srgbClr val="E65353"/>
          </a:solidFill>
          <a:ln w="1905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8686800" y="3154680"/>
            <a:ext cx="164592" cy="1645919"/>
          </a:xfrm>
          <a:prstGeom prst="rect">
            <a:avLst/>
          </a:prstGeom>
          <a:solidFill>
            <a:srgbClr val="FFFFFF"/>
          </a:solidFill>
          <a:ln w="1905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8641080" y="4663440"/>
            <a:ext cx="256032" cy="256032"/>
          </a:xfrm>
          <a:prstGeom prst="ellipse">
            <a:avLst/>
          </a:prstGeom>
          <a:solidFill>
            <a:srgbClr val="4FA8D8"/>
          </a:solidFill>
          <a:ln w="1905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8714232" y="4389120"/>
            <a:ext cx="109728" cy="411479"/>
          </a:xfrm>
          <a:prstGeom prst="rect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9281160" y="2514600"/>
            <a:ext cx="242316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1" i="0">
                <a:solidFill>
                  <a:srgbClr val="E65353"/>
                </a:solidFill>
                <a:latin typeface="Calibri"/>
              </a:rPr>
              <a:t>🔥 HOT WATER  (80 °C)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9281160" y="2880360"/>
            <a:ext cx="2423160" cy="2743199"/>
          </a:xfrm>
          <a:prstGeom prst="roundRect">
            <a:avLst/>
          </a:prstGeom>
          <a:solidFill>
            <a:srgbClr val="FBDDEC"/>
          </a:solidFill>
          <a:ln w="254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9486900" y="2642616"/>
            <a:ext cx="182880" cy="109728"/>
          </a:xfrm>
          <a:prstGeom prst="ellipse">
            <a:avLst/>
          </a:prstGeom>
          <a:solidFill>
            <a:srgbClr val="E8ECF1"/>
          </a:solidFill>
          <a:ln w="12700">
            <a:solidFill>
              <a:srgbClr val="7C869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9624060" y="2459736"/>
            <a:ext cx="182880" cy="109728"/>
          </a:xfrm>
          <a:prstGeom prst="ellipse">
            <a:avLst/>
          </a:prstGeom>
          <a:solidFill>
            <a:srgbClr val="E8ECF1"/>
          </a:solidFill>
          <a:ln w="12700">
            <a:solidFill>
              <a:srgbClr val="7C869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10332720" y="2642616"/>
            <a:ext cx="182880" cy="109728"/>
          </a:xfrm>
          <a:prstGeom prst="ellipse">
            <a:avLst/>
          </a:prstGeom>
          <a:solidFill>
            <a:srgbClr val="E8ECF1"/>
          </a:solidFill>
          <a:ln w="12700">
            <a:solidFill>
              <a:srgbClr val="7C869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/>
          <p:cNvSpPr/>
          <p:nvPr/>
        </p:nvSpPr>
        <p:spPr>
          <a:xfrm>
            <a:off x="10469880" y="2459736"/>
            <a:ext cx="182880" cy="109728"/>
          </a:xfrm>
          <a:prstGeom prst="ellipse">
            <a:avLst/>
          </a:prstGeom>
          <a:solidFill>
            <a:srgbClr val="E8ECF1"/>
          </a:solidFill>
          <a:ln w="12700">
            <a:solidFill>
              <a:srgbClr val="7C869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/>
          <p:cNvSpPr/>
          <p:nvPr/>
        </p:nvSpPr>
        <p:spPr>
          <a:xfrm>
            <a:off x="11178540" y="2642616"/>
            <a:ext cx="182880" cy="109728"/>
          </a:xfrm>
          <a:prstGeom prst="ellipse">
            <a:avLst/>
          </a:prstGeom>
          <a:solidFill>
            <a:srgbClr val="E8ECF1"/>
          </a:solidFill>
          <a:ln w="12700">
            <a:solidFill>
              <a:srgbClr val="7C869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11315700" y="2459736"/>
            <a:ext cx="182880" cy="109728"/>
          </a:xfrm>
          <a:prstGeom prst="ellipse">
            <a:avLst/>
          </a:prstGeom>
          <a:solidFill>
            <a:srgbClr val="E8ECF1"/>
          </a:solidFill>
          <a:ln w="12700">
            <a:solidFill>
              <a:srgbClr val="7C869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ounded Rectangle 40"/>
          <p:cNvSpPr/>
          <p:nvPr/>
        </p:nvSpPr>
        <p:spPr>
          <a:xfrm>
            <a:off x="10081260" y="3703320"/>
            <a:ext cx="822960" cy="2103120"/>
          </a:xfrm>
          <a:prstGeom prst="roundRect">
            <a:avLst/>
          </a:prstGeom>
          <a:solidFill>
            <a:srgbClr val="FAFBFC"/>
          </a:solidFill>
          <a:ln w="254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10355580" y="3429000"/>
            <a:ext cx="274320" cy="274320"/>
          </a:xfrm>
          <a:prstGeom prst="rect">
            <a:avLst/>
          </a:prstGeom>
          <a:solidFill>
            <a:srgbClr val="FAFBFC"/>
          </a:solidFill>
          <a:ln w="254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Oval 42"/>
          <p:cNvSpPr/>
          <p:nvPr/>
        </p:nvSpPr>
        <p:spPr>
          <a:xfrm>
            <a:off x="9852660" y="2514600"/>
            <a:ext cx="1280160" cy="1005840"/>
          </a:xfrm>
          <a:prstGeom prst="ellipse">
            <a:avLst/>
          </a:prstGeom>
          <a:solidFill>
            <a:srgbClr val="E65353"/>
          </a:solidFill>
          <a:ln w="1905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11750040" y="3154680"/>
            <a:ext cx="164592" cy="1645919"/>
          </a:xfrm>
          <a:prstGeom prst="rect">
            <a:avLst/>
          </a:prstGeom>
          <a:solidFill>
            <a:srgbClr val="FFFFFF"/>
          </a:solidFill>
          <a:ln w="1905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Oval 44"/>
          <p:cNvSpPr/>
          <p:nvPr/>
        </p:nvSpPr>
        <p:spPr>
          <a:xfrm>
            <a:off x="11704320" y="4663440"/>
            <a:ext cx="256032" cy="256032"/>
          </a:xfrm>
          <a:prstGeom prst="ellipse">
            <a:avLst/>
          </a:prstGeom>
          <a:solidFill>
            <a:srgbClr val="E65353"/>
          </a:solidFill>
          <a:ln w="1905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11777472" y="3200400"/>
            <a:ext cx="109728" cy="1508760"/>
          </a:xfrm>
          <a:prstGeom prst="rect">
            <a:avLst/>
          </a:prstGeom>
          <a:solidFill>
            <a:srgbClr val="E653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5760720" y="5943600"/>
            <a:ext cx="59436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 i="0">
                <a:solidFill>
                  <a:srgbClr val="1A3C5E"/>
                </a:solidFill>
                <a:latin typeface="Consolas"/>
              </a:rPr>
              <a:t>Charles's Law:  T ↑  →  V ↑  (gas expands when heated)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0035 L 0 0.0067 L 0 0.0094 L 0 0.0115 L 0 0.0129 L 0 0.0133 L 0 0.0129 L 0 0.0115 L 0 0.0094 L 0 0.0067 L 0 0.0035 L 0 0.0000 L 0 -0.0035 L 0 -0.0067 L 0 -0.0094 L 0 -0.0115 L 0 -0.0129 L 0 -0.0133 L 0 -0.0129 L 0 -0.0115 L 0 -0.0094 L 0 -0.0067 L 0 -0.0035 L 0 -0.0000 E" pathEditMode="relative" rAng="0" ptsTypes="">
                                      <p:cBhvr>
                                        <p:cTn id="6" dur="1600" repeatCount="indefinite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path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0 0 L 0.0019 0 L 0.0038 0 L 0.0053 0 L 0.0065 0 L 0.0072 0 L 0.0075 0 L 0.0072 0 L 0.0065 0 L 0.0053 0 L 0.0038 0 L 0.0019 0 L 0.0000 0 L -0.0019 0 L -0.0038 0 L -0.0053 0 L -0.0065 0 L -0.0072 0 L -0.0075 0 L -0.0072 0 L -0.0065 0 L -0.0053 0 L -0.0038 0 L -0.0019 0 L -0.0000 0 E" pathEditMode="relative" rAng="0" ptsTypes="">
                                      <p:cBhvr>
                                        <p:cTn id="8" dur="1850" repeatCount="indefinite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 0 L 0 0.0035 L 0 0.0067 L 0 0.0094 L 0 0.0115 L 0 0.0129 L 0 0.0133 L 0 0.0129 L 0 0.0115 L 0 0.0094 L 0 0.0067 L 0 0.0035 L 0 0.0000 L 0 -0.0035 L 0 -0.0067 L 0 -0.0094 L 0 -0.0115 L 0 -0.0129 L 0 -0.0133 L 0 -0.0129 L 0 -0.0115 L 0 -0.0094 L 0 -0.0067 L 0 -0.0035 L 0 -0.0000 E" pathEditMode="relative" rAng="0" ptsTypes="">
                                      <p:cBhvr>
                                        <p:cTn id="10" dur="2100" repeatCount="indefinite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12" dur="2200" repeatCount="indefinite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2000" repeatCount="indefinite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 0 L 0 0.0014 L 0 0.0027 L 0 0.0038 L 0 0.0046 L 0 0.0052 L 0 0.0053 L 0 0.0052 L 0 0.0046 L 0 0.0038 L 0 0.0027 L 0 0.0014 L 0 0.0000 L 0 -0.0014 L 0 -0.0027 L 0 -0.0038 L 0 -0.0046 L 0 -0.0052 L 0 -0.0053 L 0 -0.0052 L 0 -0.0046 L 0 -0.0038 L 0 -0.0027 L 0 -0.0014 L 0 -0.0000 E" pathEditMode="relative" rAng="0" ptsTypes="">
                                      <p:cBhvr>
                                        <p:cTn id="16" dur="2500" repeatCount="indefinite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" presetClass="pat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 0 L 0 -0.0111 L 0 -0.0222 L 0 -0.0333 L 0 -0.0444 L 0 -0.0556 L 0 -0.0667 L 0 -0.0556 L 0 -0.0444 L 0 -0.0333 L 0 -0.0222 L 0 -0.0111 L 0 -0.0000 E" pathEditMode="relative" rAng="0" ptsTypes="">
                                      <p:cBhvr>
                                        <p:cTn id="18" dur="1400" repeatCount="indefinite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" presetClass="path" presetSubtype="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animMotion origin="layout" path="M 0 0 L 0 -0.0156 L 0 -0.0311 L 0 -0.0467 L 0 -0.0622 L 0 -0.0778 L 0 -0.0933 L 0 -0.0778 L 0 -0.0622 L 0 -0.0467 L 0 -0.0311 L 0 -0.0156 L 0 -0.0000 E" pathEditMode="relative" rAng="0" ptsTypes="">
                                      <p:cBhvr>
                                        <p:cTn id="20" dur="1400" repeatCount="indefinite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" presetClass="pat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 0 L 0 -0.0111 L 0 -0.0222 L 0 -0.0333 L 0 -0.0444 L 0 -0.0556 L 0 -0.0667 L 0 -0.0556 L 0 -0.0444 L 0 -0.0333 L 0 -0.0222 L 0 -0.0111 L 0 -0.0000 E" pathEditMode="relative" rAng="0" ptsTypes="">
                                      <p:cBhvr>
                                        <p:cTn id="22" dur="1550" repeatCount="indefinite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" presetClass="path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animMotion origin="layout" path="M 0 0 L 0 -0.0156 L 0 -0.0311 L 0 -0.0467 L 0 -0.0622 L 0 -0.0778 L 0 -0.0933 L 0 -0.0778 L 0 -0.0622 L 0 -0.0467 L 0 -0.0311 L 0 -0.0156 L 0 -0.0000 E" pathEditMode="relative" rAng="0" ptsTypes="">
                                      <p:cBhvr>
                                        <p:cTn id="24" dur="1550" repeatCount="indefinite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 0 L 0 -0.0111 L 0 -0.0222 L 0 -0.0333 L 0 -0.0444 L 0 -0.0556 L 0 -0.0667 L 0 -0.0556 L 0 -0.0444 L 0 -0.0333 L 0 -0.0222 L 0 -0.0111 L 0 -0.0000 E" pathEditMode="relative" rAng="0" ptsTypes="">
                                      <p:cBhvr>
                                        <p:cTn id="26" dur="1700" repeatCount="indefinite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" presetClass="path" presetSubtype="0" fill="hold" nodeType="withEffect">
                                  <p:stCondLst>
                                    <p:cond delay="1650"/>
                                  </p:stCondLst>
                                  <p:childTnLst>
                                    <p:animMotion origin="layout" path="M 0 0 L 0 -0.0156 L 0 -0.0311 L 0 -0.0467 L 0 -0.0622 L 0 -0.0778 L 0 -0.0933 L 0 -0.0778 L 0 -0.0622 L 0 -0.0467 L 0 -0.0311 L 0 -0.0156 L 0 -0.0000 E" pathEditMode="relative" rAng="0" ptsTypes="">
                                      <p:cBhvr>
                                        <p:cTn id="28" dur="1700" repeatCount="indefinite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" presetClass="emph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30" dur="1300" repeatCount="indefinite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18000" y="118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fill="hold" nodeType="withEffect">
                                  <p:stCondLst>
                                    <p:cond delay="1950"/>
                                  </p:stCondLst>
                                  <p:childTnLst>
                                    <p:animScale>
                                      <p:cBhvr>
                                        <p:cTn id="32" dur="900" repeatCount="indefinite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10: Gas Laws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2  /  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212848" cy="457200"/>
          </a:xfrm>
          <a:prstGeom prst="roundRect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21284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MYSTERY HOOK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Three things that puff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6400800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5852160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Car tire bulges in summer.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Sealed chip bag pops on the airplane.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Aerosol can label says "do not heat".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Same physics — three gas laws.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269480" y="2697480"/>
            <a:ext cx="4434840" cy="324612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FF6B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l10_ti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208" y="2807208"/>
            <a:ext cx="4215383" cy="302666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269480" y="5989320"/>
            <a:ext cx="44348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0">
                <a:solidFill>
                  <a:srgbClr val="8D99AE"/>
                </a:solidFill>
                <a:latin typeface="Calibri"/>
              </a:rPr>
              <a:t>Tire · chip bag on plane · aerosol can</a:t>
            </a:r>
          </a:p>
        </p:txBody>
      </p:sp>
    </p:spTree>
  </p:cSld>
  <p:clrMapOvr>
    <a:masterClrMapping/>
  </p:clrMapOvr>
  <p:transition spd="med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10: Gas Laws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3  /  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505456" cy="45720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505456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WHAT IS A GAS?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Three properties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FFD93D"/>
                </a:solidFill>
                <a:latin typeface="Calibri"/>
              </a:rPr>
              <a:t>Particles are far apart and moving fast.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Pressure (P): how hard particles push the walls.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Volume (V): the space they fill.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Temperature (T): how fast they're moving.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Change one → the other two respond.</a:t>
            </a:r>
          </a:p>
        </p:txBody>
      </p:sp>
    </p:spTree>
  </p:cSld>
  <p:clrMapOvr>
    <a:masterClrMapping/>
  </p:clrMapOvr>
  <p:transition spd="med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10: Gas Laws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4  /  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359152" cy="457200"/>
          </a:xfrm>
          <a:prstGeom prst="roundRect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359152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CHARLES'S LAW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Hot = bigger volume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432907" cy="33375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5432907" cy="502920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5432907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COLD BALLOON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3337560"/>
            <a:ext cx="5432907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200" b="1">
                <a:solidFill>
                  <a:srgbClr val="1A3C5E"/>
                </a:solidFill>
                <a:latin typeface="Calibri"/>
              </a:rPr>
              <a:t>🎈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4526280"/>
            <a:ext cx="5158587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>
                <a:solidFill>
                  <a:srgbClr val="1F2D3D"/>
                </a:solidFill>
                <a:latin typeface="Calibri"/>
              </a:rPr>
              <a:t>Less motion
→ Smaller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10147" y="2697480"/>
            <a:ext cx="5432907" cy="33375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FF6B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6210147" y="2697480"/>
            <a:ext cx="5432907" cy="50292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210147" y="2697480"/>
            <a:ext cx="5432907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HOT BALLOON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10147" y="3337560"/>
            <a:ext cx="5432907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200" b="1">
                <a:solidFill>
                  <a:srgbClr val="1A3C5E"/>
                </a:solidFill>
                <a:latin typeface="Calibri"/>
              </a:rPr>
              <a:t>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47307" y="4526280"/>
            <a:ext cx="5158587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>
                <a:solidFill>
                  <a:srgbClr val="1F2D3D"/>
                </a:solidFill>
                <a:latin typeface="Calibri"/>
              </a:rPr>
              <a:t>More motion
→ Bigger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6172200"/>
            <a:ext cx="1109441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400" b="1">
                <a:solidFill>
                  <a:srgbClr val="1A3C5E"/>
                </a:solidFill>
                <a:latin typeface="Calibri"/>
              </a:rPr>
              <a:t>👉  At constant pressure: V is proportional to T (in Kelvin).</a:t>
            </a:r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10: Gas Laws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5  /  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4700016" cy="45720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4700016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NEVER HEAT A SEALED CONTAINER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Pressure rises until something breaks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486400" cy="3657600"/>
          </a:xfrm>
          <a:prstGeom prst="roundRect">
            <a:avLst/>
          </a:prstGeom>
          <a:solidFill>
            <a:srgbClr val="FFECEC"/>
          </a:solidFill>
          <a:ln w="38100">
            <a:solidFill>
              <a:srgbClr val="FF6B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5486400" cy="54864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548640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⚠   DON'T   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3383280"/>
            <a:ext cx="5120640" cy="283464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Aerosol can in hot car / fire → BLEVE (boiling-liquid expanding-vapour explosion)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Soda can in freezer left too long → liquid expands, can splits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Pressure cooker — broken vent valve → can be deadly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A 100°C jump can double internal pressure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63640" y="2697480"/>
            <a:ext cx="5486400" cy="3657600"/>
          </a:xfrm>
          <a:prstGeom prst="roundRect">
            <a:avLst/>
          </a:prstGeom>
          <a:solidFill>
            <a:srgbClr val="E9FBF6"/>
          </a:solidFill>
          <a:ln w="38100">
            <a:solidFill>
              <a:srgbClr val="4ECD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263640" y="2697480"/>
            <a:ext cx="5486400" cy="54864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263640" y="2697480"/>
            <a:ext cx="548640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✓   DO   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92240" y="3383280"/>
            <a:ext cx="5120640" cy="283464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Read "store below 50°C" labels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Don't leave hairspray, deodorant in summer cars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Maintain pressure cookers (clean valve, replace gasket annually)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Recycle aerosol cans: empty completely first</a:t>
            </a:r>
          </a:p>
        </p:txBody>
      </p:sp>
    </p:spTree>
  </p:cSld>
  <p:clrMapOvr>
    <a:masterClrMapping/>
  </p:clrMapOvr>
  <p:transition spd="med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10: Gas Laws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6  /  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066543" cy="457200"/>
          </a:xfrm>
          <a:prstGeom prst="roundRect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066543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BOYLE'S LAW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Smaller volume → higher pressure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432907" cy="33375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5432907" cy="502920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5432907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BIG VOLUME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3337560"/>
            <a:ext cx="5432907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200" b="1">
                <a:solidFill>
                  <a:srgbClr val="1A3C5E"/>
                </a:solidFill>
                <a:latin typeface="Calibri"/>
              </a:rPr>
              <a:t>V↑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4526280"/>
            <a:ext cx="5158587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>
                <a:solidFill>
                  <a:srgbClr val="1F2D3D"/>
                </a:solidFill>
                <a:latin typeface="Calibri"/>
              </a:rPr>
              <a:t>Particles spread
Low pressure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10147" y="2697480"/>
            <a:ext cx="5432907" cy="33375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FF6B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6210147" y="2697480"/>
            <a:ext cx="5432907" cy="50292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210147" y="2697480"/>
            <a:ext cx="5432907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SQUEEZED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10147" y="3337560"/>
            <a:ext cx="5432907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200" b="1">
                <a:solidFill>
                  <a:srgbClr val="1A3C5E"/>
                </a:solidFill>
                <a:latin typeface="Calibri"/>
              </a:rPr>
              <a:t>V↓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47307" y="4526280"/>
            <a:ext cx="5158587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>
                <a:solidFill>
                  <a:srgbClr val="1F2D3D"/>
                </a:solidFill>
                <a:latin typeface="Calibri"/>
              </a:rPr>
              <a:t>Particles close
High pressure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6172200"/>
            <a:ext cx="1109441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400" b="1">
                <a:solidFill>
                  <a:srgbClr val="1A3C5E"/>
                </a:solidFill>
                <a:latin typeface="Calibri"/>
              </a:rPr>
              <a:t>👉  At constant temperature: P × V = constant.</a:t>
            </a:r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10: Gas Laws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7  /  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212848" cy="45720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21284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SCUBA DIVING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Why you never hold your breath ascending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486400" cy="3657600"/>
          </a:xfrm>
          <a:prstGeom prst="roundRect">
            <a:avLst/>
          </a:prstGeom>
          <a:solidFill>
            <a:srgbClr val="FFECEC"/>
          </a:solidFill>
          <a:ln w="38100">
            <a:solidFill>
              <a:srgbClr val="FF6B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5486400" cy="54864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548640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⚠   DON'T   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3383280"/>
            <a:ext cx="5120640" cy="283464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Deep: high pressure compresses lung air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Ascending: pressure drops → air expands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Holding breath → lungs over-expand → tear (pneumothorax)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Air in bloodstream can cause stroke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63640" y="2697480"/>
            <a:ext cx="5486400" cy="3657600"/>
          </a:xfrm>
          <a:prstGeom prst="roundRect">
            <a:avLst/>
          </a:prstGeom>
          <a:solidFill>
            <a:srgbClr val="E9FBF6"/>
          </a:solidFill>
          <a:ln w="38100">
            <a:solidFill>
              <a:srgbClr val="4ECD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263640" y="2697480"/>
            <a:ext cx="5486400" cy="54864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263640" y="2697480"/>
            <a:ext cx="548640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✓   DO   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92240" y="3383280"/>
            <a:ext cx="5120640" cy="283464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Always exhale slowly while ascending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Get certified before diving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Make safety stops at 5 m for 3-5 min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Never dive alone</a:t>
            </a:r>
          </a:p>
        </p:txBody>
      </p:sp>
    </p:spTree>
  </p:cSld>
  <p:clrMapOvr>
    <a:masterClrMapping/>
  </p:clrMapOvr>
  <p:transition spd="med">
    <p:spli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10: Gas Laws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8  /  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798064" cy="45720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798064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GAY-LUSSAC'S LAW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Sealed container: hotter → higher pressure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Volume fixed, T up → P up.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FFD93D"/>
                </a:solidFill>
                <a:latin typeface="Calibri"/>
              </a:rPr>
              <a:t>Tire pressure goes up about 1 PSI per 5°C.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Summer asphalt at 50°C heats tires above ambient.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Result: tire spec is for cold, not driving.</a:t>
            </a: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10: Gas Laws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9  /  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359152" cy="45720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359152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TIRE PRESSURE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Check when COLD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486400" cy="3657600"/>
          </a:xfrm>
          <a:prstGeom prst="roundRect">
            <a:avLst/>
          </a:prstGeom>
          <a:solidFill>
            <a:srgbClr val="FFECEC"/>
          </a:solidFill>
          <a:ln w="38100">
            <a:solidFill>
              <a:srgbClr val="FF6B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5486400" cy="54864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548640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⚠   DON'T   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3383280"/>
            <a:ext cx="5120640" cy="283464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Hot tire reads 3-5 PSI higher than the truth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Underinflated tires overheat → blowout risk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Overinflated tires bounce → less grip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Tread wear pattern shows pressure problem long-term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63640" y="2697480"/>
            <a:ext cx="5486400" cy="3657600"/>
          </a:xfrm>
          <a:prstGeom prst="roundRect">
            <a:avLst/>
          </a:prstGeom>
          <a:solidFill>
            <a:srgbClr val="E9FBF6"/>
          </a:solidFill>
          <a:ln w="38100">
            <a:solidFill>
              <a:srgbClr val="4ECD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263640" y="2697480"/>
            <a:ext cx="5486400" cy="54864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263640" y="2697480"/>
            <a:ext cx="548640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✓   DO   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92240" y="3383280"/>
            <a:ext cx="5120640" cy="283464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Check pressure before driving more than 1 mile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Refer to door-jamb sticker (not tire sidewall max)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Check monthly and before long trips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Replace if PSI off by 25%+ from spec</a:t>
            </a:r>
          </a:p>
        </p:txBody>
      </p:sp>
    </p:spTree>
  </p:cSld>
  <p:clrMapOvr>
    <a:masterClrMapping/>
  </p:clrMapOvr>
  <p:transition spd="med"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10: Gas Laws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10  /  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798064" cy="45720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798064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GAS LAWS SUMMARY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Three "if X is constant" relationships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097280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Law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Holds constant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When X changes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Real life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Charles's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Pressure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Temp ↑ → Volume ↑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Hot air balloon, chip bag on plane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Boyle's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Temperature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Volume ↓ → Pressure ↑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Bicycle pump, scuba lungs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Gay-Lussac's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Volume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Temp ↑ → Pressure ↑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Sealed soda can in sun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10: Gas Laws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11  /  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212848" cy="45720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21284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GAS LAW QUIZ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Pick what would happen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0972800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Scenario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Which law?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Result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Coffee beans bag at high altitude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Boyle (lower P → bigger V)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Bag puffs up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Propane tank in summer sun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Gay-Lussac (T ↑ → P ↑)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C93540"/>
                          </a:solidFill>
                          <a:latin typeface="Calibri"/>
                        </a:rPr>
                        <a:t>Pressure release valve must work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Helium balloon in cold room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Charles (T ↓ → V ↓)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Balloon shrinks; floats less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Bicycle pump squeeze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Boyle (V ↓ → P ↑)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Air gets compressed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10: Gas Laws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12  /  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359152" cy="45720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359152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⚗ BOYLE'S LAW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Squeeze the gas — pressure rises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1188720" y="2926080"/>
            <a:ext cx="3657600" cy="274320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2638877" y="4005036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3775823" y="3256488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811457" y="4833747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3697954" y="3196251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797555" y="3160698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783075" y="4708303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3780113" y="4914514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3365497" y="3550231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3119296" y="3648090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1679953" y="3258037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3099314" y="4662844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2453472" y="4374337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4006723" y="4274636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1590943" y="5225016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1588510" y="3102873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2275539" y="3704854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2059466" y="4786254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3177417" y="3382239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2728477" y="4293438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/>
          <p:cNvSpPr/>
          <p:nvPr/>
        </p:nvSpPr>
        <p:spPr>
          <a:xfrm>
            <a:off x="4429845" y="4804401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/>
          <p:cNvSpPr/>
          <p:nvPr/>
        </p:nvSpPr>
        <p:spPr>
          <a:xfrm>
            <a:off x="1375203" y="3129483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1868450" y="5197505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/>
          <p:cNvSpPr/>
          <p:nvPr/>
        </p:nvSpPr>
        <p:spPr>
          <a:xfrm>
            <a:off x="2375143" y="4884963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/>
          <p:cNvSpPr/>
          <p:nvPr/>
        </p:nvSpPr>
        <p:spPr>
          <a:xfrm>
            <a:off x="2877966" y="3088706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Oval 42"/>
          <p:cNvSpPr/>
          <p:nvPr/>
        </p:nvSpPr>
        <p:spPr>
          <a:xfrm>
            <a:off x="2947592" y="5050739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1188720" y="5715000"/>
            <a:ext cx="36576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400" b="1">
                <a:solidFill>
                  <a:srgbClr val="1A3C5E"/>
                </a:solidFill>
                <a:latin typeface="Calibri"/>
              </a:rPr>
              <a:t>Big container · low pressure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188720" y="2514600"/>
            <a:ext cx="36576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>
                <a:solidFill>
                  <a:srgbClr val="8D99AE"/>
                </a:solidFill>
                <a:latin typeface="Calibri"/>
              </a:rPr>
              <a:t>⏪  BEFORE</a:t>
            </a:r>
          </a:p>
        </p:txBody>
      </p:sp>
      <p:sp>
        <p:nvSpPr>
          <p:cNvPr id="46" name="Right Arrow 45"/>
          <p:cNvSpPr/>
          <p:nvPr/>
        </p:nvSpPr>
        <p:spPr>
          <a:xfrm>
            <a:off x="5029200" y="4023360"/>
            <a:ext cx="2103120" cy="548640"/>
          </a:xfrm>
          <a:prstGeom prst="rightArrow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5029200" y="3520440"/>
            <a:ext cx="2103120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800" b="1">
                <a:solidFill>
                  <a:srgbClr val="1F2D3D"/>
                </a:solidFill>
                <a:latin typeface="Calibri"/>
              </a:rPr>
              <a:t>P × V = constant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7315200" y="2926080"/>
            <a:ext cx="3657600" cy="274320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Oval 48"/>
          <p:cNvSpPr/>
          <p:nvPr/>
        </p:nvSpPr>
        <p:spPr>
          <a:xfrm>
            <a:off x="8765357" y="4005036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Oval 49"/>
          <p:cNvSpPr/>
          <p:nvPr/>
        </p:nvSpPr>
        <p:spPr>
          <a:xfrm>
            <a:off x="9902303" y="3256488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Oval 50"/>
          <p:cNvSpPr/>
          <p:nvPr/>
        </p:nvSpPr>
        <p:spPr>
          <a:xfrm>
            <a:off x="7937937" y="4833747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Oval 51"/>
          <p:cNvSpPr/>
          <p:nvPr/>
        </p:nvSpPr>
        <p:spPr>
          <a:xfrm>
            <a:off x="9824434" y="3196251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Oval 52"/>
          <p:cNvSpPr/>
          <p:nvPr/>
        </p:nvSpPr>
        <p:spPr>
          <a:xfrm>
            <a:off x="7924035" y="3160698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Oval 53"/>
          <p:cNvSpPr/>
          <p:nvPr/>
        </p:nvSpPr>
        <p:spPr>
          <a:xfrm>
            <a:off x="7909555" y="4708303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Oval 54"/>
          <p:cNvSpPr/>
          <p:nvPr/>
        </p:nvSpPr>
        <p:spPr>
          <a:xfrm>
            <a:off x="9906593" y="4914514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Oval 55"/>
          <p:cNvSpPr/>
          <p:nvPr/>
        </p:nvSpPr>
        <p:spPr>
          <a:xfrm>
            <a:off x="9491977" y="3550231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Oval 56"/>
          <p:cNvSpPr/>
          <p:nvPr/>
        </p:nvSpPr>
        <p:spPr>
          <a:xfrm>
            <a:off x="9245776" y="3648090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Oval 57"/>
          <p:cNvSpPr/>
          <p:nvPr/>
        </p:nvSpPr>
        <p:spPr>
          <a:xfrm>
            <a:off x="7806433" y="3258037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Oval 58"/>
          <p:cNvSpPr/>
          <p:nvPr/>
        </p:nvSpPr>
        <p:spPr>
          <a:xfrm>
            <a:off x="9225794" y="4662844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Oval 59"/>
          <p:cNvSpPr/>
          <p:nvPr/>
        </p:nvSpPr>
        <p:spPr>
          <a:xfrm>
            <a:off x="8579952" y="4374337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Oval 60"/>
          <p:cNvSpPr/>
          <p:nvPr/>
        </p:nvSpPr>
        <p:spPr>
          <a:xfrm>
            <a:off x="10133203" y="4274636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Oval 61"/>
          <p:cNvSpPr/>
          <p:nvPr/>
        </p:nvSpPr>
        <p:spPr>
          <a:xfrm>
            <a:off x="7717423" y="5225016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Oval 62"/>
          <p:cNvSpPr/>
          <p:nvPr/>
        </p:nvSpPr>
        <p:spPr>
          <a:xfrm>
            <a:off x="7714990" y="3102873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Oval 63"/>
          <p:cNvSpPr/>
          <p:nvPr/>
        </p:nvSpPr>
        <p:spPr>
          <a:xfrm>
            <a:off x="8402019" y="3704854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Oval 64"/>
          <p:cNvSpPr/>
          <p:nvPr/>
        </p:nvSpPr>
        <p:spPr>
          <a:xfrm>
            <a:off x="8185946" y="4786254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Oval 65"/>
          <p:cNvSpPr/>
          <p:nvPr/>
        </p:nvSpPr>
        <p:spPr>
          <a:xfrm>
            <a:off x="9303897" y="3382239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Oval 66"/>
          <p:cNvSpPr/>
          <p:nvPr/>
        </p:nvSpPr>
        <p:spPr>
          <a:xfrm>
            <a:off x="8854957" y="4293438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Oval 67"/>
          <p:cNvSpPr/>
          <p:nvPr/>
        </p:nvSpPr>
        <p:spPr>
          <a:xfrm>
            <a:off x="10556325" y="4804401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Oval 68"/>
          <p:cNvSpPr/>
          <p:nvPr/>
        </p:nvSpPr>
        <p:spPr>
          <a:xfrm>
            <a:off x="7501683" y="3129483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Oval 69"/>
          <p:cNvSpPr/>
          <p:nvPr/>
        </p:nvSpPr>
        <p:spPr>
          <a:xfrm>
            <a:off x="7994930" y="5197505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Oval 70"/>
          <p:cNvSpPr/>
          <p:nvPr/>
        </p:nvSpPr>
        <p:spPr>
          <a:xfrm>
            <a:off x="8501623" y="4884963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Oval 71"/>
          <p:cNvSpPr/>
          <p:nvPr/>
        </p:nvSpPr>
        <p:spPr>
          <a:xfrm>
            <a:off x="9004446" y="3088706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Oval 72"/>
          <p:cNvSpPr/>
          <p:nvPr/>
        </p:nvSpPr>
        <p:spPr>
          <a:xfrm>
            <a:off x="9074072" y="5050739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TextBox 73"/>
          <p:cNvSpPr txBox="1"/>
          <p:nvPr/>
        </p:nvSpPr>
        <p:spPr>
          <a:xfrm>
            <a:off x="7315200" y="5715000"/>
            <a:ext cx="36576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400" b="1">
                <a:solidFill>
                  <a:srgbClr val="1A3C5E"/>
                </a:solidFill>
                <a:latin typeface="Calibri"/>
              </a:rPr>
              <a:t>Small container · high pressure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315200" y="2514600"/>
            <a:ext cx="36576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>
                <a:solidFill>
                  <a:srgbClr val="4ECDC4"/>
                </a:solidFill>
                <a:latin typeface="Calibri"/>
              </a:rPr>
              <a:t>AFTER  ⏩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548640" y="6035040"/>
            <a:ext cx="11094415" cy="502920"/>
          </a:xfrm>
          <a:prstGeom prst="roundRect">
            <a:avLst/>
          </a:prstGeom>
          <a:solidFill>
            <a:srgbClr val="FFD93D"/>
          </a:solidFill>
          <a:ln w="1905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TextBox 76"/>
          <p:cNvSpPr txBox="1"/>
          <p:nvPr/>
        </p:nvSpPr>
        <p:spPr>
          <a:xfrm>
            <a:off x="777240" y="6035040"/>
            <a:ext cx="10637215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1">
                <a:solidFill>
                  <a:srgbClr val="1F2D3D"/>
                </a:solidFill>
                <a:latin typeface="Calibri"/>
              </a:rPr>
              <a:t>⚖  P × V = constant  (at fixed T)</a:t>
            </a: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10: Gas Laws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13  /  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651760" cy="45720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65176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⚗ CHARLES'S LAW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Heat the gas — volume grows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1188720" y="2926080"/>
            <a:ext cx="3657600" cy="274320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2459967" y="4649138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4242802" y="4295265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2492527" y="4956551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2099659" y="3362255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2053216" y="3567230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2697148" y="4426642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2449808" y="4453671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2179416" y="4083337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3996745" y="4661003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2884565" y="4338113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3733532" y="3318020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3972987" y="3448700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2822242" y="3980099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2510174" y="3418103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4115959" y="4510372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4223543" y="3689660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4452285" y="3690587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2366674" y="3178815"/>
            <a:ext cx="237744" cy="23774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1188720" y="5715000"/>
            <a:ext cx="36576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400" b="1">
                <a:solidFill>
                  <a:srgbClr val="1A3C5E"/>
                </a:solidFill>
                <a:latin typeface="Calibri"/>
              </a:rPr>
              <a:t>Cold balloon · small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88720" y="2514600"/>
            <a:ext cx="36576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>
                <a:solidFill>
                  <a:srgbClr val="8D99AE"/>
                </a:solidFill>
                <a:latin typeface="Calibri"/>
              </a:rPr>
              <a:t>⏪  BEFORE</a:t>
            </a:r>
          </a:p>
        </p:txBody>
      </p:sp>
      <p:sp>
        <p:nvSpPr>
          <p:cNvPr id="39" name="Right Arrow 38"/>
          <p:cNvSpPr/>
          <p:nvPr/>
        </p:nvSpPr>
        <p:spPr>
          <a:xfrm>
            <a:off x="5029200" y="4023360"/>
            <a:ext cx="2103120" cy="548640"/>
          </a:xfrm>
          <a:prstGeom prst="rightArrow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5029200" y="3520440"/>
            <a:ext cx="2103120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800" b="1">
                <a:solidFill>
                  <a:srgbClr val="1F2D3D"/>
                </a:solidFill>
                <a:latin typeface="Calibri"/>
              </a:rPr>
              <a:t>V / T = constant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315200" y="2926080"/>
            <a:ext cx="3657600" cy="274320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/>
          <p:cNvSpPr/>
          <p:nvPr/>
        </p:nvSpPr>
        <p:spPr>
          <a:xfrm>
            <a:off x="8586447" y="4649138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Oval 42"/>
          <p:cNvSpPr/>
          <p:nvPr/>
        </p:nvSpPr>
        <p:spPr>
          <a:xfrm>
            <a:off x="10369282" y="4295265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Oval 43"/>
          <p:cNvSpPr/>
          <p:nvPr/>
        </p:nvSpPr>
        <p:spPr>
          <a:xfrm>
            <a:off x="8619007" y="4956551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Oval 44"/>
          <p:cNvSpPr/>
          <p:nvPr/>
        </p:nvSpPr>
        <p:spPr>
          <a:xfrm>
            <a:off x="8226139" y="3362255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Oval 45"/>
          <p:cNvSpPr/>
          <p:nvPr/>
        </p:nvSpPr>
        <p:spPr>
          <a:xfrm>
            <a:off x="8179696" y="3567230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Oval 46"/>
          <p:cNvSpPr/>
          <p:nvPr/>
        </p:nvSpPr>
        <p:spPr>
          <a:xfrm>
            <a:off x="8823628" y="4426642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Oval 47"/>
          <p:cNvSpPr/>
          <p:nvPr/>
        </p:nvSpPr>
        <p:spPr>
          <a:xfrm>
            <a:off x="8576288" y="4453671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Oval 48"/>
          <p:cNvSpPr/>
          <p:nvPr/>
        </p:nvSpPr>
        <p:spPr>
          <a:xfrm>
            <a:off x="8305896" y="4083337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Oval 49"/>
          <p:cNvSpPr/>
          <p:nvPr/>
        </p:nvSpPr>
        <p:spPr>
          <a:xfrm>
            <a:off x="10123225" y="4661003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Oval 50"/>
          <p:cNvSpPr/>
          <p:nvPr/>
        </p:nvSpPr>
        <p:spPr>
          <a:xfrm>
            <a:off x="9011045" y="4338113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Oval 51"/>
          <p:cNvSpPr/>
          <p:nvPr/>
        </p:nvSpPr>
        <p:spPr>
          <a:xfrm>
            <a:off x="9860012" y="3318020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Oval 52"/>
          <p:cNvSpPr/>
          <p:nvPr/>
        </p:nvSpPr>
        <p:spPr>
          <a:xfrm>
            <a:off x="10099467" y="3448700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Oval 53"/>
          <p:cNvSpPr/>
          <p:nvPr/>
        </p:nvSpPr>
        <p:spPr>
          <a:xfrm>
            <a:off x="8948722" y="3980099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Oval 54"/>
          <p:cNvSpPr/>
          <p:nvPr/>
        </p:nvSpPr>
        <p:spPr>
          <a:xfrm>
            <a:off x="8636654" y="3418103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Oval 55"/>
          <p:cNvSpPr/>
          <p:nvPr/>
        </p:nvSpPr>
        <p:spPr>
          <a:xfrm>
            <a:off x="10242439" y="4510372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Oval 56"/>
          <p:cNvSpPr/>
          <p:nvPr/>
        </p:nvSpPr>
        <p:spPr>
          <a:xfrm>
            <a:off x="10350023" y="3689660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Oval 57"/>
          <p:cNvSpPr/>
          <p:nvPr/>
        </p:nvSpPr>
        <p:spPr>
          <a:xfrm>
            <a:off x="10578765" y="3690587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Oval 58"/>
          <p:cNvSpPr/>
          <p:nvPr/>
        </p:nvSpPr>
        <p:spPr>
          <a:xfrm>
            <a:off x="8493154" y="3178815"/>
            <a:ext cx="237744" cy="237744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7315200" y="5715000"/>
            <a:ext cx="36576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400" b="1">
                <a:solidFill>
                  <a:srgbClr val="1A3C5E"/>
                </a:solidFill>
                <a:latin typeface="Calibri"/>
              </a:rPr>
              <a:t>Hot balloon · big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315200" y="2514600"/>
            <a:ext cx="36576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>
                <a:solidFill>
                  <a:srgbClr val="4ECDC4"/>
                </a:solidFill>
                <a:latin typeface="Calibri"/>
              </a:rPr>
              <a:t>AFTER  ⏩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548640" y="6035040"/>
            <a:ext cx="11094415" cy="502920"/>
          </a:xfrm>
          <a:prstGeom prst="roundRect">
            <a:avLst/>
          </a:prstGeom>
          <a:solidFill>
            <a:srgbClr val="FFD93D"/>
          </a:solidFill>
          <a:ln w="1905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TextBox 62"/>
          <p:cNvSpPr txBox="1"/>
          <p:nvPr/>
        </p:nvSpPr>
        <p:spPr>
          <a:xfrm>
            <a:off x="777240" y="6035040"/>
            <a:ext cx="10637215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1">
                <a:solidFill>
                  <a:srgbClr val="1F2D3D"/>
                </a:solidFill>
                <a:latin typeface="Calibri"/>
              </a:rPr>
              <a:t>⚖  V ∝ T  (at fixed P)</a:t>
            </a:r>
          </a:p>
        </p:txBody>
      </p:sp>
    </p:spTree>
  </p:cSld>
  <p:clrMapOvr>
    <a:masterClrMapping/>
  </p:clrMapOvr>
  <p:transition spd="med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10: Gas Laws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14  /  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1280160"/>
            <a:ext cx="10362895" cy="4937760"/>
          </a:xfrm>
          <a:prstGeom prst="roundRect">
            <a:avLst/>
          </a:prstGeom>
          <a:solidFill>
            <a:srgbClr val="FFFFFF"/>
          </a:solidFill>
          <a:ln w="50800">
            <a:solidFill>
              <a:srgbClr val="74C0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914400" y="1280160"/>
            <a:ext cx="10362895" cy="64008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14400" y="1280160"/>
            <a:ext cx="10362895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🤓  DID YOU KNOW?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2194560"/>
            <a:ext cx="10362895" cy="12801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1000" b="0">
                <a:solidFill>
                  <a:srgbClr val="74C0FC"/>
                </a:solidFill>
                <a:latin typeface="Calibri"/>
              </a:rPr>
              <a:t>🌡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3566160"/>
            <a:ext cx="9265615" cy="12801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800" b="1">
                <a:solidFill>
                  <a:srgbClr val="1A3C5E"/>
                </a:solidFill>
                <a:latin typeface="Calibri"/>
              </a:rPr>
              <a:t>Tire pressure changes by ~1 PSI for every 10 °F.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4846320"/>
            <a:ext cx="9265615" cy="12801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600" b="0">
                <a:solidFill>
                  <a:srgbClr val="1F2D3D"/>
                </a:solidFill>
                <a:latin typeface="Calibri"/>
              </a:rPr>
              <a:t>Cold winter morning? Your tires read 4–5 PSI low. Always check pressure when COLD (before driving more than 1 mile), not after a highway run.</a:t>
            </a:r>
          </a:p>
        </p:txBody>
      </p:sp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10: Gas Laws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15  /  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359152" cy="45720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359152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🧪 TRY AT HOME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Charles's Law balloon trick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3657600" cy="3657600"/>
          </a:xfrm>
          <a:prstGeom prst="roundRect">
            <a:avLst/>
          </a:prstGeom>
          <a:solidFill>
            <a:srgbClr val="F8F9FC"/>
          </a:solidFill>
          <a:ln w="2540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3657600" cy="502920"/>
          </a:xfrm>
          <a:prstGeom prst="roundRect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365760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🧰  MATERIALS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3337560"/>
            <a:ext cx="3246120" cy="29260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00" b="1">
                <a:solidFill>
                  <a:srgbClr val="FFA94D"/>
                </a:solidFill>
                <a:latin typeface="Calibri"/>
              </a:rPr>
              <a:t>•  </a:t>
            </a:r>
            <a:r>
              <a:rPr sz="1400">
                <a:solidFill>
                  <a:srgbClr val="1F2D3D"/>
                </a:solidFill>
                <a:latin typeface="Calibri"/>
              </a:rPr>
              <a:t>Empty plastic soda bottle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00" b="1">
                <a:solidFill>
                  <a:srgbClr val="FFA94D"/>
                </a:solidFill>
                <a:latin typeface="Calibri"/>
              </a:rPr>
              <a:t>•  </a:t>
            </a:r>
            <a:r>
              <a:rPr sz="1400">
                <a:solidFill>
                  <a:srgbClr val="1F2D3D"/>
                </a:solidFill>
                <a:latin typeface="Calibri"/>
              </a:rPr>
              <a:t>Balloon (any size)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00" b="1">
                <a:solidFill>
                  <a:srgbClr val="FFA94D"/>
                </a:solidFill>
                <a:latin typeface="Calibri"/>
              </a:rPr>
              <a:t>•  </a:t>
            </a:r>
            <a:r>
              <a:rPr sz="1400">
                <a:solidFill>
                  <a:srgbClr val="1F2D3D"/>
                </a:solidFill>
                <a:latin typeface="Calibri"/>
              </a:rPr>
              <a:t>Bowl of HOT water (not boiling)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00" b="1">
                <a:solidFill>
                  <a:srgbClr val="FFA94D"/>
                </a:solidFill>
                <a:latin typeface="Calibri"/>
              </a:rPr>
              <a:t>•  </a:t>
            </a:r>
            <a:r>
              <a:rPr sz="1400">
                <a:solidFill>
                  <a:srgbClr val="1F2D3D"/>
                </a:solidFill>
                <a:latin typeface="Calibri"/>
              </a:rPr>
              <a:t>Bowl of ICE water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34840" y="2697480"/>
            <a:ext cx="4297680" cy="3657600"/>
          </a:xfrm>
          <a:prstGeom prst="roundRect">
            <a:avLst/>
          </a:prstGeom>
          <a:solidFill>
            <a:srgbClr val="F8F9FC"/>
          </a:solidFill>
          <a:ln w="254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4434840" y="2697480"/>
            <a:ext cx="4297680" cy="502920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434840" y="2697480"/>
            <a:ext cx="429768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📋  STEPS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63440" y="3337560"/>
            <a:ext cx="3886200" cy="29260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1.  Stretch the balloon over the bottle's opening.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2.  Place bottle in HOT water — balloon inflates.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3.  Place bottle in ICE water — balloon deflates.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4.  Switch back and forth — watch it pulse.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5.  No air added or removed — just temperature changing.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961120" y="2697480"/>
            <a:ext cx="2697480" cy="3657600"/>
          </a:xfrm>
          <a:prstGeom prst="roundRect">
            <a:avLst/>
          </a:prstGeom>
          <a:solidFill>
            <a:srgbClr val="FFD93D"/>
          </a:solidFill>
          <a:ln w="2540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006840" y="2788920"/>
            <a:ext cx="26060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1">
                <a:solidFill>
                  <a:srgbClr val="1F2D3D"/>
                </a:solidFill>
                <a:latin typeface="Calibri"/>
              </a:rPr>
              <a:t>👀  WHAT YOU'LL SEE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98280" y="3200400"/>
            <a:ext cx="2468880" cy="30175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>
                <a:solidFill>
                  <a:srgbClr val="1F2D3D"/>
                </a:solidFill>
                <a:latin typeface="Calibri"/>
              </a:rPr>
              <a:t>Heat makes gas expand (Charles's Law). Same gas, more volume when hotter. That's why aerosol cans say "do not heat".</a:t>
            </a:r>
          </a:p>
        </p:txBody>
      </p:sp>
    </p:spTree>
  </p:cSld>
  <p:clrMapOvr>
    <a:masterClrMapping/>
  </p:clrMapOvr>
  <p:transition spd="med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10: Gas Laws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16  /  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651760" cy="457200"/>
          </a:xfrm>
          <a:prstGeom prst="roundRect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65176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PRESSURE COOKER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Cooks food 3× faster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48640" y="2743200"/>
            <a:ext cx="11094415" cy="21945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0" b="1">
                <a:solidFill>
                  <a:srgbClr val="1A3C5E"/>
                </a:solidFill>
                <a:latin typeface="Calibri"/>
              </a:rPr>
              <a:t>15 PSI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4846320"/>
            <a:ext cx="11094415" cy="5486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2200" b="1">
                <a:solidFill>
                  <a:srgbClr val="FFA94D"/>
                </a:solidFill>
                <a:latin typeface="Calibri"/>
              </a:rPr>
              <a:t>above atmospheric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828800" y="5486400"/>
            <a:ext cx="8534095" cy="640080"/>
          </a:xfrm>
          <a:prstGeom prst="roundRect">
            <a:avLst/>
          </a:prstGeom>
          <a:solidFill>
            <a:srgbClr val="FFD93D"/>
          </a:solidFill>
          <a:ln w="1905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828800" y="5486400"/>
            <a:ext cx="8534095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500" b="1">
                <a:solidFill>
                  <a:srgbClr val="1F2D3D"/>
                </a:solidFill>
                <a:latin typeface="Calibri"/>
              </a:rPr>
              <a:t>Higher pressure raises water's boiling point to ~120°C. More heat = faster cooking. (Maintain the safety valve!)</a:t>
            </a:r>
          </a:p>
        </p:txBody>
      </p:sp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10: Gas Laws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17  /  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212848" cy="457200"/>
          </a:xfrm>
          <a:prstGeom prst="roundRect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21284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❓ QUICK QUIZ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Why does your sealed chip bag puff up on an airplane?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532120" cy="1280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74C0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31520" y="2971800"/>
            <a:ext cx="731520" cy="731520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31520" y="297180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00200" y="288036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Calibri"/>
              </a:rPr>
              <a:t>The plane is colder, gas shrinks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63640" y="2697480"/>
            <a:ext cx="5532120" cy="1280160"/>
          </a:xfrm>
          <a:prstGeom prst="roundRect">
            <a:avLst/>
          </a:prstGeom>
          <a:solidFill>
            <a:srgbClr val="E9FBF6"/>
          </a:solidFill>
          <a:ln w="50800">
            <a:solidFill>
              <a:srgbClr val="4ECD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6446520" y="2971800"/>
            <a:ext cx="731520" cy="731520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446520" y="297180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00" y="288036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1">
                <a:solidFill>
                  <a:srgbClr val="1F2D3D"/>
                </a:solidFill>
                <a:latin typeface="Calibri"/>
              </a:rPr>
              <a:t>Cabin pressure is LOWER than at ground — the trapped gas expands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201400" y="3108960"/>
            <a:ext cx="4572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200" b="1">
                <a:solidFill>
                  <a:srgbClr val="4ECDC4"/>
                </a:solidFill>
                <a:latin typeface="Calibri"/>
              </a:rPr>
              <a:t>✓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114800"/>
            <a:ext cx="5532120" cy="1280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731520" y="4389120"/>
            <a:ext cx="731520" cy="73152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31520" y="438912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600200" y="429768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Calibri"/>
              </a:rPr>
              <a:t>Static electricity inflates it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63640" y="4114800"/>
            <a:ext cx="5532120" cy="1280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B197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6446520" y="4389120"/>
            <a:ext cx="731520" cy="731520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46520" y="438912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15200" y="429768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Calibri"/>
              </a:rPr>
              <a:t>Water condenses inside the bag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623560"/>
            <a:ext cx="11094415" cy="594360"/>
          </a:xfrm>
          <a:prstGeom prst="roundRect">
            <a:avLst/>
          </a:prstGeom>
          <a:solidFill>
            <a:srgbClr val="FFD93D"/>
          </a:solidFill>
          <a:ln w="1905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77240" y="5623560"/>
            <a:ext cx="10637215" cy="5943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1">
                <a:solidFill>
                  <a:srgbClr val="1F2D3D"/>
                </a:solidFill>
                <a:latin typeface="Calibri"/>
              </a:rPr>
              <a:t>💡  At cruise altitude, cabin pressure is ~75% of ground pressure. The bag's sealed-in air pushes outward harder than the cabin pushes back — so it puffs.</a:t>
            </a:r>
          </a:p>
        </p:txBody>
      </p:sp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10: Gas Laws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18  /  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1828800" cy="45720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18288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WRAP-UP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You learned… so you can…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1094415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8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🎓  You learned that…</a:t>
                      </a:r>
                    </a:p>
                  </a:txBody>
                  <a:tcPr marL="146304" marT="73152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🚀  So you can…</a:t>
                      </a:r>
                    </a:p>
                  </a:txBody>
                  <a:tcPr marL="146304" marT="73152" marB="36576">
                    <a:solidFill>
                      <a:srgbClr val="4ECD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Three gas laws (Charles, Boyle, Gay-Lussac)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Predict temperature/pressure/volume changes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Sealed containers + heat = explosion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Treat aerosols and pressure cookers carefully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Hot tires read high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Check pressure cold for true reading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Scuba divers must exhale on ascent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Understand basic dive safety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T must be in Kelvin in equations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Do problems correctly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push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1546</Words>
  <Application>Microsoft Office PowerPoint</Application>
  <PresentationFormat>Widescreen</PresentationFormat>
  <Paragraphs>263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Ogar Ichire</cp:lastModifiedBy>
  <cp:revision>2</cp:revision>
  <dcterms:created xsi:type="dcterms:W3CDTF">2013-01-27T09:14:16Z</dcterms:created>
  <dcterms:modified xsi:type="dcterms:W3CDTF">2026-05-07T16:54:34Z</dcterms:modified>
  <cp:category/>
</cp:coreProperties>
</file>