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88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1097280" y="-548640"/>
            <a:ext cx="3291840" cy="3291840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997135" y="-731520"/>
            <a:ext cx="2743200" cy="2743200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731520" y="4480560"/>
            <a:ext cx="2743200" cy="2743200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899855" y="3931920"/>
            <a:ext cx="3474720" cy="3474720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371600" y="1097280"/>
            <a:ext cx="914400" cy="91440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631375" y="3200400"/>
            <a:ext cx="731520" cy="731520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280160" y="2011680"/>
            <a:ext cx="9631375" cy="32004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3809847" y="2286000"/>
            <a:ext cx="4572000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809847" y="2286000"/>
            <a:ext cx="457200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🧪  COMMUNITY CHEMISTRY  ·  LEVEL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2971800"/>
            <a:ext cx="1072865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1">
                <a:solidFill>
                  <a:srgbClr val="FFA94D"/>
                </a:solidFill>
                <a:latin typeface="Calibri"/>
              </a:rPr>
              <a:t>LECTURE  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20440"/>
            <a:ext cx="10728655" cy="11887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5400" b="1">
                <a:solidFill>
                  <a:srgbClr val="1A3C5E"/>
                </a:solidFill>
                <a:latin typeface="Calibri"/>
              </a:rPr>
              <a:t>Kinetics &amp; Equilibrium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4617720"/>
            <a:ext cx="944849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0">
                <a:solidFill>
                  <a:srgbClr val="1F2D3D"/>
                </a:solidFill>
                <a:latin typeface="Calibri"/>
              </a:rPr>
              <a:t>Why milk spoils faster than yogurt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6355080"/>
            <a:ext cx="1072865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9: Kinetics &amp; Equilibrium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2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MYSTERY HOOK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Why does refrigeration work?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6400800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5852160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Milk on counter: 4 hours = sour.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Milk in fridge: 1 week = fine.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Same chemistry, different speed.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Today: the four levers that control reaction speed.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269480" y="2697480"/>
            <a:ext cx="4434840" cy="324612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6B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l09_mil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08" y="2807208"/>
            <a:ext cx="4215383" cy="302666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269480" y="5989320"/>
            <a:ext cx="44348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>
                <a:solidFill>
                  <a:srgbClr val="8D99AE"/>
                </a:solidFill>
                <a:latin typeface="Calibri"/>
              </a:rPr>
              <a:t>Carton of milk on counter vs. in fridge</a:t>
            </a:r>
          </a:p>
        </p:txBody>
      </p:sp>
    </p:spTree>
  </p:cSld>
  <p:clrMapOvr>
    <a:masterClrMapping/>
  </p:clrMapOvr>
  <p:transition spd="med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9: Kinetics &amp; Equilibrium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3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KINETICS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How fast — not whether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Kinetics = study of reaction speed.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A reaction may be exothermic (favourable) but still slow.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A spark may be needed to start a fast one.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Four levers: temperature, concentration, surface area, catalyst.</a:t>
            </a:r>
          </a:p>
        </p:txBody>
      </p:sp>
    </p:spTree>
  </p:cSld>
  <p:clrMapOvr>
    <a:masterClrMapping/>
  </p:clrMapOvr>
  <p:transition spd="med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9: Kinetics &amp; Equilibrium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4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066543" cy="45720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066543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FOUR LEVERS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You can change reaction speed with these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2602153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2602153" cy="50292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2602153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TEMP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3337560"/>
            <a:ext cx="2602153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4526280"/>
            <a:ext cx="2327833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Hotter → faster
Fridge → slower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379393" y="2697480"/>
            <a:ext cx="2602153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D9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3379393" y="2697480"/>
            <a:ext cx="2602153" cy="50292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3379393" y="2697480"/>
            <a:ext cx="2602153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CONCENTRATION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79393" y="3337560"/>
            <a:ext cx="2602153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16553" y="4526280"/>
            <a:ext cx="2327833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More molecules
→ more collisions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210147" y="2697480"/>
            <a:ext cx="2602153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6210147" y="2697480"/>
            <a:ext cx="2602153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210147" y="2697480"/>
            <a:ext cx="2602153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SURFACE AREA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10147" y="3337560"/>
            <a:ext cx="2602153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47307" y="4526280"/>
            <a:ext cx="2327833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Smaller pieces
→ more contact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040901" y="2697480"/>
            <a:ext cx="2602153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9040901" y="2697480"/>
            <a:ext cx="2602153" cy="50292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040901" y="2697480"/>
            <a:ext cx="2602153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CATALYST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040901" y="3337560"/>
            <a:ext cx="2602153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⚡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78061" y="4526280"/>
            <a:ext cx="2327833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Lowers the
activation energy</a:t>
            </a: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9: Kinetics &amp; Equilibrium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5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066543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066543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TEMPERATURE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Hot = fast; cold = slow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Roughly: every +10°C doubles many reaction rates.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Fridge (4°C) ≈ 8× slower than counter (24°C). Freezer pauses most reactions.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Why "best by" dates change with storage temperature.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Why old aspirin in a hot car loses potency.</a:t>
            </a:r>
          </a:p>
        </p:txBody>
      </p:sp>
    </p:spTree>
  </p:cSld>
  <p:clrMapOvr>
    <a:masterClrMapping/>
  </p:clrMapOvr>
  <p:transition spd="med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9: Kinetics &amp; Equilibrium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6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359152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359152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CONCENTRATION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More molecules → more collisions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Stronger bleach kills bacteria faster.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Higher dose of medication acts faster — and overdoses faster.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Always read label percentages — concentration is part of safety.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Dilution slows reactions; concentration speeds them up.</a:t>
            </a: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9: Kinetics &amp; Equilibrium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7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SURFACE AREA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Smaller pieces → faster reaction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Whole Alka-Seltzer: 60 sec to dissolve.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Crushed tablet: 10 sec.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Same chemistry — more exposed atoms = more collisions.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Why we chew food (more surface for stomach acid).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Why kindling lights faster than logs.</a:t>
            </a:r>
          </a:p>
        </p:txBody>
      </p:sp>
    </p:spTree>
  </p:cSld>
  <p:clrMapOvr>
    <a:masterClrMapping/>
  </p:clrMapOvr>
  <p:transition spd="med">
    <p:spli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9: Kinetics &amp; Equilibrium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8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505456" cy="45720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505456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DUST EXPLOSION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When small particles meet a spark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86400" cy="3657600"/>
          </a:xfrm>
          <a:prstGeom prst="roundRect">
            <a:avLst/>
          </a:prstGeom>
          <a:solidFill>
            <a:srgbClr val="FFECEC"/>
          </a:solidFill>
          <a:ln w="3810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86400" cy="54864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⚠   DON'T   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Flour, sugar, sawdust, grain dust — all explosive in air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A spark in a grain silo can level it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A static spark in a bakery can start a fire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Coffee grinders and powders need attention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486400" cy="3657600"/>
          </a:xfrm>
          <a:prstGeom prst="roundRect">
            <a:avLst/>
          </a:prstGeom>
          <a:solidFill>
            <a:srgbClr val="E9FBF6"/>
          </a:solidFill>
          <a:ln w="381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63640" y="2697480"/>
            <a:ext cx="5486400" cy="54864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63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✓   DO   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Keep dusty places ventilated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No open flames or smoking near grain or sawdust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Use anti-static measures (ground equipment)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Industrial settings: explosion vents and dust collectors are mandatory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9: Kinetics &amp; Equilibrium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9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CATALYST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Speeds things up without being used up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Enzymes in your saliva start digesting bread within seconds.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A catalytic converter cleans car exhaust using platinum.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A catalyst is reused — different from a reactant.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Industrial: cheap catalysts make modern fertilizer possible.</a:t>
            </a:r>
          </a:p>
        </p:txBody>
      </p:sp>
    </p:spTree>
  </p:cSld>
  <p:clrMapOvr>
    <a:masterClrMapping/>
  </p:clrMapOvr>
  <p:transition spd="med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9: Kinetics &amp; Equilibrium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10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066543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066543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EQUILIBRIUM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Reactions can run BOTH ways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A sealed soda bottle: CO₂ in liquid ⇌ CO₂ gas above.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Forward and backward rates equalise → constant pressure.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Open the bottle: equilibrium broken → gas escapes → flat soda.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Le Chatelier's principle: change one side → equilibrium shifts.</a:t>
            </a: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9: Kinetics &amp; Equilibrium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11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THE BENDS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Why scuba divers ascend slowly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86400" cy="3657600"/>
          </a:xfrm>
          <a:prstGeom prst="roundRect">
            <a:avLst/>
          </a:prstGeom>
          <a:solidFill>
            <a:srgbClr val="FFECEC"/>
          </a:solidFill>
          <a:ln w="3810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86400" cy="54864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⚠   DON'T   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Diving deep: high pressure → more N₂ dissolves in blood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Ascending fast: low pressure → N₂ comes out of solution as bubbles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Bubbles in joints → pain (the bends)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Bubbles in brain or heart → death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486400" cy="3657600"/>
          </a:xfrm>
          <a:prstGeom prst="roundRect">
            <a:avLst/>
          </a:prstGeom>
          <a:solidFill>
            <a:srgbClr val="E9FBF6"/>
          </a:solidFill>
          <a:ln w="381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63640" y="2697480"/>
            <a:ext cx="5486400" cy="54864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63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✓   DO   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Plan dive depth and time using tables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Ascend slowly: 10 m/min max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Make safety stops (5 min at 5 m)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Don't fly within 24 hr after deep diving</a:t>
            </a:r>
          </a:p>
        </p:txBody>
      </p:sp>
    </p:spTree>
  </p:cSld>
  <p:clrMapOvr>
    <a:masterClrMapping/>
  </p:clrMapOvr>
  <p:transition spd="med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9: Kinetics &amp; Equilibrium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12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066543" cy="45720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066543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2-HOUR RULE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Perishable food at room temp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86400" cy="3657600"/>
          </a:xfrm>
          <a:prstGeom prst="roundRect">
            <a:avLst/>
          </a:prstGeom>
          <a:solidFill>
            <a:srgbClr val="FFECEC"/>
          </a:solidFill>
          <a:ln w="3810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86400" cy="54864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⚠   DON'T   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Above 32°C (90°F): only 1 hour at room temp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Bacteria multiply fast in the danger zone (4-60°C)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Reheating doesn't kill all toxins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Don't taste-test "just to check"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486400" cy="3657600"/>
          </a:xfrm>
          <a:prstGeom prst="roundRect">
            <a:avLst/>
          </a:prstGeom>
          <a:solidFill>
            <a:srgbClr val="E9FBF6"/>
          </a:solidFill>
          <a:ln w="381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63640" y="2697480"/>
            <a:ext cx="5486400" cy="54864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63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✓   DO   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Refrigerate within 2 hours of cooking (1 hour if hot)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Divide big batches into small containers to cool fast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Hot food first, then cold; otherwise it warms the fridge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When in doubt, throw it out</a:t>
            </a: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9: Kinetics &amp; Equilibrium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13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1280160"/>
            <a:ext cx="10362895" cy="4937760"/>
          </a:xfrm>
          <a:prstGeom prst="roundRect">
            <a:avLst/>
          </a:prstGeom>
          <a:solidFill>
            <a:srgbClr val="FFFFFF"/>
          </a:solidFill>
          <a:ln w="50800">
            <a:solidFill>
              <a:srgbClr val="74C0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914400" y="1280160"/>
            <a:ext cx="10362895" cy="64008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1280160"/>
            <a:ext cx="103628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🤓  DID YOU KNOW?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2194560"/>
            <a:ext cx="10362895" cy="12801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1000" b="0">
                <a:solidFill>
                  <a:srgbClr val="74C0FC"/>
                </a:solidFill>
                <a:latin typeface="Calibri"/>
              </a:rPr>
              <a:t>💎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3566160"/>
            <a:ext cx="9265615" cy="12801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800" b="1">
                <a:solidFill>
                  <a:srgbClr val="1A3C5E"/>
                </a:solidFill>
                <a:latin typeface="Calibri"/>
              </a:rPr>
              <a:t>Diamonds are slowly turning into graphite right now.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4846320"/>
            <a:ext cx="9265615" cy="12801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600" b="0">
                <a:solidFill>
                  <a:srgbClr val="1F2D3D"/>
                </a:solidFill>
                <a:latin typeface="Calibri"/>
              </a:rPr>
              <a:t>Diamond → graphite is thermodynamically favorable (graphite is more stable). It just takes BILLIONS of years at room temperature. Kinetics matters as much as thermodynamics.</a:t>
            </a:r>
          </a:p>
        </p:txBody>
      </p:sp>
    </p:spTree>
  </p:cSld>
  <p:clrMapOvr>
    <a:masterClrMapping/>
  </p:clrMapOvr>
  <p:transition spd="med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9: Kinetics &amp; Equilibrium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14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359152" cy="45720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359152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🧪 TRY AT HOME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Hot vs. cold tea diffusion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3657600" cy="3657600"/>
          </a:xfrm>
          <a:prstGeom prst="roundRect">
            <a:avLst/>
          </a:prstGeom>
          <a:solidFill>
            <a:srgbClr val="F8F9FC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3657600" cy="50292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365760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🧰  MATERIALS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37560"/>
            <a:ext cx="3246120" cy="29260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Two clear glasses or mugs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One full of HOT water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One full of COLD water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Two identical tea bags or food-color drops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34840" y="2697480"/>
            <a:ext cx="4297680" cy="3657600"/>
          </a:xfrm>
          <a:prstGeom prst="roundRect">
            <a:avLst/>
          </a:prstGeom>
          <a:solidFill>
            <a:srgbClr val="F8F9FC"/>
          </a:solidFill>
          <a:ln w="254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4434840" y="2697480"/>
            <a:ext cx="4297680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434840" y="2697480"/>
            <a:ext cx="429768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📋  STEPS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63440" y="3337560"/>
            <a:ext cx="3886200" cy="29260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1.  Drop one tea bag in each glass at the same time.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2.  Don't stir — just watch.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3.  Time how long until each glass is uniformly colored.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4.  Hot will mix in 1–2 minutes; cold takes 10+.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5.  Same chemistry, different speed.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961120" y="2697480"/>
            <a:ext cx="2697480" cy="3657600"/>
          </a:xfrm>
          <a:prstGeom prst="roundRect">
            <a:avLst/>
          </a:prstGeom>
          <a:solidFill>
            <a:srgbClr val="FFD93D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006840" y="2788920"/>
            <a:ext cx="26060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1">
                <a:solidFill>
                  <a:srgbClr val="1F2D3D"/>
                </a:solidFill>
                <a:latin typeface="Calibri"/>
              </a:rPr>
              <a:t>👀  WHAT YOU'LL SEE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98280" y="3200400"/>
            <a:ext cx="2468880" cy="30175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>
                <a:solidFill>
                  <a:srgbClr val="1F2D3D"/>
                </a:solidFill>
                <a:latin typeface="Calibri"/>
              </a:rPr>
              <a:t>Higher temperature = molecules move faster = faster reactions. The fridge slows your food spoilage by exactly this principle.</a:t>
            </a:r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9: Kinetics &amp; Equilibrium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15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❓ QUICK QUIZ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You crush an Alka-Seltzer before dropping it in water. What happens?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74C0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31520" y="2971800"/>
            <a:ext cx="731520" cy="731520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1520" y="297180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00200" y="288036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It dissolves slower because the pieces are smaller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532120" cy="1280160"/>
          </a:xfrm>
          <a:prstGeom prst="roundRect">
            <a:avLst/>
          </a:prstGeom>
          <a:solidFill>
            <a:srgbClr val="E9FBF6"/>
          </a:solidFill>
          <a:ln w="508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446520" y="2971800"/>
            <a:ext cx="731520" cy="731520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46520" y="297180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0" y="288036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1">
                <a:solidFill>
                  <a:srgbClr val="1F2D3D"/>
                </a:solidFill>
                <a:latin typeface="Calibri"/>
              </a:rPr>
              <a:t>It dissolves faster because there's more surface area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201400" y="3108960"/>
            <a:ext cx="4572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200" b="1">
                <a:solidFill>
                  <a:srgbClr val="4ECDC4"/>
                </a:solidFill>
                <a:latin typeface="Calibri"/>
              </a:rPr>
              <a:t>✓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11480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731520" y="4389120"/>
            <a:ext cx="731520" cy="73152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31520" y="438912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00200" y="429768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It doesn't dissolve at all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63640" y="411480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197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6446520" y="4389120"/>
            <a:ext cx="731520" cy="731520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46520" y="438912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5200" y="429768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It explodes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623560"/>
            <a:ext cx="11094415" cy="594360"/>
          </a:xfrm>
          <a:prstGeom prst="roundRect">
            <a:avLst/>
          </a:prstGeom>
          <a:solidFill>
            <a:srgbClr val="FFD93D"/>
          </a:solidFill>
          <a:ln w="1905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77240" y="5623560"/>
            <a:ext cx="10637215" cy="5943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>
                <a:solidFill>
                  <a:srgbClr val="1F2D3D"/>
                </a:solidFill>
                <a:latin typeface="Calibri"/>
              </a:rPr>
              <a:t>💡  Smaller pieces = more atoms exposed to water = more collisions per second = faster reaction. That's why we chew food too.</a:t>
            </a:r>
          </a:p>
        </p:txBody>
      </p:sp>
    </p:spTree>
  </p:cSld>
  <p:clrMapOvr>
    <a:masterClrMapping/>
  </p:clrMapOvr>
  <p:transition spd="med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9: Kinetics &amp; Equilibrium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16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WRAP-UP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You learned… so you can…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1094415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8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🎓  You learned that…</a:t>
                      </a:r>
                    </a:p>
                  </a:txBody>
                  <a:tcPr marL="146304" marT="73152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🚀  So you can…</a:t>
                      </a:r>
                    </a:p>
                  </a:txBody>
                  <a:tcPr marL="146304" marT="73152" marB="36576">
                    <a:solidFill>
                      <a:srgbClr val="4ECD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4 levers: temp, concentration, area, catalyst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Slow or speed any reaction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Cold slows reactions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Use the fridge for safety, not just taste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Surface area matters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Crush meds when label allows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Equilibrium can shift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Understand fizzy drinks, scuba, and pressure cooking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2-hour rule for perishables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Avoid most home food poisonings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1292</Words>
  <Application>Microsoft Office PowerPoint</Application>
  <PresentationFormat>Widescreen</PresentationFormat>
  <Paragraphs>204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Ogar Ichire</cp:lastModifiedBy>
  <cp:revision>1</cp:revision>
  <dcterms:created xsi:type="dcterms:W3CDTF">2013-01-27T09:14:16Z</dcterms:created>
  <dcterms:modified xsi:type="dcterms:W3CDTF">2026-05-07T16:54:32Z</dcterms:modified>
  <cp:category/>
</cp:coreProperties>
</file>