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" d="100"/>
          <a:sy n="10" d="100"/>
        </p:scale>
        <p:origin x="4" y="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097280" y="-548640"/>
            <a:ext cx="3291840" cy="3291840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97135" y="-731520"/>
            <a:ext cx="2743200" cy="274320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731520" y="4480560"/>
            <a:ext cx="2743200" cy="274320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99855" y="3931920"/>
            <a:ext cx="3474720" cy="34747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71600" y="1097280"/>
            <a:ext cx="914400" cy="91440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31375" y="320040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280160" y="2011680"/>
            <a:ext cx="9631375" cy="3200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809847" y="2286000"/>
            <a:ext cx="457200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09847" y="2286000"/>
            <a:ext cx="45720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🧪  COMMUNITY CHEMISTRY  · 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971800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FFA94D"/>
                </a:solidFill>
                <a:latin typeface="Calibri"/>
              </a:rPr>
              <a:t>LECTURE  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20440"/>
            <a:ext cx="10728655" cy="11887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5400" b="1">
                <a:solidFill>
                  <a:srgbClr val="1A3C5E"/>
                </a:solidFill>
                <a:latin typeface="Calibri"/>
              </a:rPr>
              <a:t>Thermodynamics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617720"/>
            <a:ext cx="94484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>
                <a:solidFill>
                  <a:srgbClr val="1F2D3D"/>
                </a:solidFill>
                <a:latin typeface="Calibri"/>
              </a:rPr>
              <a:t>Why hand warmers heat up and cold packs chill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5508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7A7E"/>
                </a:solidFill>
                <a:latin typeface="Calibri"/>
              </a:rPr>
              <a:t>CHEMDU  ·  LEVEL 1  ·  ORIGINAL ANIMATIONS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3C5E"/>
                </a:solidFill>
                <a:latin typeface="Calibri"/>
              </a:rPr>
              <a:t>L8: Thermodynamics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68680"/>
            <a:ext cx="164592" cy="310896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841248"/>
            <a:ext cx="1091153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CONCEPT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188720"/>
            <a:ext cx="11094415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>
                <a:solidFill>
                  <a:srgbClr val="1A3C5E"/>
                </a:solidFill>
                <a:latin typeface="Calibri"/>
              </a:rPr>
              <a:t>Exothermic vs. Endothermic Reactions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20240"/>
            <a:ext cx="2194560" cy="45720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48640" y="2240280"/>
            <a:ext cx="3383280" cy="365760"/>
          </a:xfrm>
          <a:prstGeom prst="round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8640" y="2240280"/>
            <a:ext cx="3383280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ENERGY-CURVE DIAGRAM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74320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WHAT IT SHOWS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063240"/>
            <a:ext cx="4937760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62133"/>
                </a:solidFill>
                <a:latin typeface="Calibri"/>
              </a:rPr>
              <a:t>Two side-by-side energy plots. Left: exothermic — reactants high, products low, "HEAT OUT" arrow (red). Right: endothermic — reactants low, products high, "HEAT IN" arrow (blue). Each curve has a transition-state ‡ symbol at its peak.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61772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TEACHER SCRIPT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937760"/>
            <a:ext cx="4937760" cy="1508760"/>
          </a:xfrm>
          <a:prstGeom prst="roundRect">
            <a:avLst/>
          </a:prstGeom>
          <a:solidFill>
            <a:srgbClr val="F7E5B8"/>
          </a:solidFill>
          <a:ln w="19050">
            <a:solidFill>
              <a:srgbClr val="E2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5029200"/>
            <a:ext cx="4572000" cy="1325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1">
                <a:solidFill>
                  <a:srgbClr val="162133"/>
                </a:solidFill>
                <a:latin typeface="Calibri"/>
              </a:rPr>
              <a:t>"Exothermic reactions release heat — products end with less energy than reactants. That extra energy flows out. Hand warmer: exothermic. Endothermic reactions absorb heat — products end with more energy. The energy comes from the surroundings — that's why a cold pack feels cold."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60720" y="2240280"/>
            <a:ext cx="5943600" cy="420624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0" y="2331720"/>
            <a:ext cx="557784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6A7386"/>
                </a:solidFill>
                <a:latin typeface="Calibri"/>
              </a:rPr>
              <a:t>◉  ORIGINAL ILLUSTRATION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852159" y="2743200"/>
            <a:ext cx="2834640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5852159" y="2743200"/>
            <a:ext cx="2834640" cy="411480"/>
          </a:xfrm>
          <a:prstGeom prst="roundRect">
            <a:avLst/>
          </a:prstGeom>
          <a:solidFill>
            <a:srgbClr val="E653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852159" y="2743200"/>
            <a:ext cx="2834640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EXOTHERMIC  ΔH &lt; 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217920" y="3383280"/>
            <a:ext cx="0" cy="2057400"/>
          </a:xfrm>
          <a:prstGeom prst="line">
            <a:avLst/>
          </a:prstGeom>
          <a:ln w="25400">
            <a:solidFill>
              <a:srgbClr val="1A3C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6217920" y="5440680"/>
            <a:ext cx="2194560" cy="0"/>
          </a:xfrm>
          <a:prstGeom prst="line">
            <a:avLst/>
          </a:prstGeom>
          <a:ln w="25400">
            <a:solidFill>
              <a:srgbClr val="1A3C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97879" y="3246120"/>
            <a:ext cx="36576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1A3C5E"/>
                </a:solidFill>
                <a:latin typeface="Calibri"/>
              </a:rPr>
              <a:t>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0" y="5486400"/>
            <a:ext cx="6400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900" b="0" i="0">
                <a:solidFill>
                  <a:srgbClr val="6A7386"/>
                </a:solidFill>
                <a:latin typeface="Calibri"/>
              </a:rPr>
              <a:t>time →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327648" y="4617720"/>
            <a:ext cx="548640" cy="0"/>
          </a:xfrm>
          <a:prstGeom prst="line">
            <a:avLst/>
          </a:prstGeom>
          <a:ln w="38100">
            <a:solidFill>
              <a:srgbClr val="E653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6876288" y="4617720"/>
            <a:ext cx="329184" cy="720090"/>
          </a:xfrm>
          <a:prstGeom prst="line">
            <a:avLst/>
          </a:prstGeom>
          <a:ln w="38100">
            <a:solidFill>
              <a:srgbClr val="E653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7205472" y="4617720"/>
            <a:ext cx="438911" cy="720090"/>
          </a:xfrm>
          <a:prstGeom prst="line">
            <a:avLst/>
          </a:prstGeom>
          <a:ln w="38100">
            <a:solidFill>
              <a:srgbClr val="E653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7644383" y="3835908"/>
            <a:ext cx="438913" cy="781812"/>
          </a:xfrm>
          <a:prstGeom prst="line">
            <a:avLst/>
          </a:prstGeom>
          <a:ln w="38100">
            <a:solidFill>
              <a:srgbClr val="E653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8083296" y="3835908"/>
            <a:ext cx="219455" cy="0"/>
          </a:xfrm>
          <a:prstGeom prst="line">
            <a:avLst/>
          </a:prstGeom>
          <a:ln w="38100">
            <a:solidFill>
              <a:srgbClr val="E653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7095744" y="5228082"/>
            <a:ext cx="219456" cy="219456"/>
          </a:xfrm>
          <a:prstGeom prst="ellipse">
            <a:avLst/>
          </a:prstGeom>
          <a:solidFill>
            <a:srgbClr val="E653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748272" y="4926330"/>
            <a:ext cx="9144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500" b="1" i="0">
                <a:solidFill>
                  <a:srgbClr val="E65353"/>
                </a:solidFill>
                <a:latin typeface="Calibri"/>
              </a:rPr>
              <a:t>‡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99048" y="4343400"/>
            <a:ext cx="128016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1A3C5E"/>
                </a:solidFill>
                <a:latin typeface="Calibri"/>
              </a:rPr>
              <a:t>Reactants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05471" y="3561588"/>
            <a:ext cx="1371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0" i="0">
                <a:solidFill>
                  <a:srgbClr val="1A3C5E"/>
                </a:solidFill>
                <a:latin typeface="Calibri"/>
              </a:rPr>
              <a:t>Products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7315200" y="3291840"/>
            <a:ext cx="1097280" cy="320040"/>
          </a:xfrm>
          <a:prstGeom prst="rightArrow">
            <a:avLst/>
          </a:prstGeom>
          <a:solidFill>
            <a:srgbClr val="E653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315200" y="3246120"/>
            <a:ext cx="1097280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HEAT OUT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17920" y="5532120"/>
            <a:ext cx="210312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1">
                <a:solidFill>
                  <a:srgbClr val="6A7386"/>
                </a:solidFill>
                <a:latin typeface="Calibri"/>
              </a:rPr>
              <a:t>🔥  Hand warmer · combustion · rust forming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778240" y="2743200"/>
            <a:ext cx="2834640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8778240" y="2743200"/>
            <a:ext cx="2834640" cy="411480"/>
          </a:xfrm>
          <a:prstGeom prst="roundRect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8778240" y="2743200"/>
            <a:ext cx="2834640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ENDOTHERMIC  ΔH &gt; 0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9144000" y="3383280"/>
            <a:ext cx="0" cy="2057400"/>
          </a:xfrm>
          <a:prstGeom prst="line">
            <a:avLst/>
          </a:prstGeom>
          <a:ln w="25400">
            <a:solidFill>
              <a:srgbClr val="1A3C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9144000" y="5440680"/>
            <a:ext cx="2194560" cy="0"/>
          </a:xfrm>
          <a:prstGeom prst="line">
            <a:avLst/>
          </a:prstGeom>
          <a:ln w="25400">
            <a:solidFill>
              <a:srgbClr val="1A3C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8823960" y="3246120"/>
            <a:ext cx="36576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1A3C5E"/>
                </a:solidFill>
                <a:latin typeface="Calibri"/>
              </a:rPr>
              <a:t>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698480" y="5486400"/>
            <a:ext cx="6400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900" b="0" i="0">
                <a:solidFill>
                  <a:srgbClr val="6A7386"/>
                </a:solidFill>
                <a:latin typeface="Calibri"/>
              </a:rPr>
              <a:t>time →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9253728" y="3835908"/>
            <a:ext cx="548640" cy="0"/>
          </a:xfrm>
          <a:prstGeom prst="line">
            <a:avLst/>
          </a:prstGeom>
          <a:ln w="38100">
            <a:solidFill>
              <a:srgbClr val="4FA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9802368" y="3835908"/>
            <a:ext cx="329184" cy="1501902"/>
          </a:xfrm>
          <a:prstGeom prst="line">
            <a:avLst/>
          </a:prstGeom>
          <a:ln w="38100">
            <a:solidFill>
              <a:srgbClr val="4FA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10131552" y="4617720"/>
            <a:ext cx="438912" cy="720090"/>
          </a:xfrm>
          <a:prstGeom prst="line">
            <a:avLst/>
          </a:prstGeom>
          <a:ln w="38100">
            <a:solidFill>
              <a:srgbClr val="4FA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10570464" y="4617720"/>
            <a:ext cx="438912" cy="0"/>
          </a:xfrm>
          <a:prstGeom prst="line">
            <a:avLst/>
          </a:prstGeom>
          <a:ln w="38100">
            <a:solidFill>
              <a:srgbClr val="4FA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11009376" y="4617720"/>
            <a:ext cx="219456" cy="0"/>
          </a:xfrm>
          <a:prstGeom prst="line">
            <a:avLst/>
          </a:prstGeom>
          <a:ln w="38100">
            <a:solidFill>
              <a:srgbClr val="4FA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10021824" y="5228082"/>
            <a:ext cx="219456" cy="219456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9674352" y="4926330"/>
            <a:ext cx="9144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500" b="1" i="0">
                <a:solidFill>
                  <a:srgbClr val="4FA8D8"/>
                </a:solidFill>
                <a:latin typeface="Calibri"/>
              </a:rPr>
              <a:t>‡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025128" y="3561588"/>
            <a:ext cx="128016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1A3C5E"/>
                </a:solidFill>
                <a:latin typeface="Calibri"/>
              </a:rPr>
              <a:t>Reactants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131552" y="4343400"/>
            <a:ext cx="1371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0" i="0">
                <a:solidFill>
                  <a:srgbClr val="1A3C5E"/>
                </a:solidFill>
                <a:latin typeface="Calibri"/>
              </a:rPr>
              <a:t>Products</a:t>
            </a:r>
          </a:p>
        </p:txBody>
      </p:sp>
      <p:sp>
        <p:nvSpPr>
          <p:cNvPr id="57" name="Left Arrow 56"/>
          <p:cNvSpPr/>
          <p:nvPr/>
        </p:nvSpPr>
        <p:spPr>
          <a:xfrm>
            <a:off x="10241280" y="3291840"/>
            <a:ext cx="1097280" cy="320040"/>
          </a:xfrm>
          <a:prstGeom prst="leftArrow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10241280" y="3246120"/>
            <a:ext cx="1097280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HEAT IN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44000" y="5532120"/>
            <a:ext cx="210312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1">
                <a:solidFill>
                  <a:srgbClr val="6A7386"/>
                </a:solidFill>
                <a:latin typeface="Calibri"/>
              </a:rPr>
              <a:t>❄  Cold pack · melting ice · photosynthesis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760720" y="6080759"/>
            <a:ext cx="5943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0" i="1">
                <a:solidFill>
                  <a:srgbClr val="1A3C5E"/>
                </a:solidFill>
                <a:latin typeface="Calibri"/>
              </a:rPr>
              <a:t>Heat flows OUT (exothermic) or IN (endothermic).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3 0.0000 L 0.0010 0.0000 L 0.0022 0.0000 L 0.0038 0.0000 L 0.0056 0.0000 L 0.0075 0.0000 L 0.0094 0.0000 L 0.0113 0.0000 L 0.0128 0.0000 L 0.0140 0.0000 L 0.0147 0.0000 L 0.0150 0.0000 L 0.0147 0.0000 L 0.0140 0.0000 L 0.0128 0.0000 L 0.0113 0.0000 L 0.0094 0.0000 L 0.0075 0.0000 L 0.0056 0.0000 L 0.0038 0.0000 L 0.0022 0.0000 L 0.0010 0.0000 L 0.0003 0.0000 L 0.0000 0.0000 E" pathEditMode="relative" rAng="0" ptsTypes="">
                                      <p:cBhvr>
                                        <p:cTn id="6" dur="1400" repeatCount="indefinite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path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0 L -0.0003 0.0000 L -0.0010 0.0000 L -0.0022 0.0000 L -0.0038 0.0000 L -0.0056 0.0000 L -0.0075 0.0000 L -0.0094 0.0000 L -0.0113 0.0000 L -0.0128 0.0000 L -0.0140 0.0000 L -0.0147 0.0000 L -0.0150 0.0000 L -0.0147 0.0000 L -0.0140 0.0000 L -0.0128 0.0000 L -0.0113 0.0000 L -0.0094 0.0000 L -0.0075 0.0000 L -0.0056 0.0000 L -0.0038 0.0000 L -0.0022 0.0000 L -0.0010 0.0000 L -0.0003 0.0000 L -0.0000 0.0000 E" pathEditMode="relative" rAng="0" ptsTypes="">
                                      <p:cBhvr>
                                        <p:cTn id="8" dur="1400" repeatCount="indefinite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2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MYSTERY HOOK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Two pouches, opposite results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Snap a hand warmer — it gets hot for hours.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Snap a cold pack — it gets icy.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Same idea (a chemical reaction) — opposite outcomes.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Why? That's thermodynamics.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l08_handwarm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>
                <a:solidFill>
                  <a:srgbClr val="8D99AE"/>
                </a:solidFill>
                <a:latin typeface="Calibri"/>
              </a:rPr>
              <a:t>Hand warmer (hot) vs. cold pack (cold)</a:t>
            </a:r>
          </a:p>
        </p:txBody>
      </p: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3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BIG IDEA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Reactions release or absorb heat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Exothermic = heat OUT (the surroundings get hotter).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A3C5E"/>
                </a:solidFill>
                <a:latin typeface="Calibri"/>
              </a:rPr>
              <a:t>Endothermic = heat IN (the surroundings get colder).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It's about bond energies: stronger bonds form → energy released.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Both kinds are everywhere — even in your own body.</a:t>
            </a:r>
          </a:p>
        </p:txBody>
      </p:sp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4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066543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066543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EXO VS ENDO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Pick a side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424160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Reaction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You feel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Burning wood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Exothermic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Heat — lots of it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Iron rusting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Exothermic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 little (slow → not noticed)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Hand warmer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Exothermic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Comfortable warmth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Ice melting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Endothermic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Cold (heat goes into ice)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Sweat evaporating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Endothermic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Cooling sensation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Cold pack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Endothermic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Cold to the touch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5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066543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066543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HAND WARMER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Iron + oxygen → rust + heat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4 Fe + 3 O₂ → 2 Fe₂O₃ + heat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A hand warmer is iron filings + salt + carbon + vermiculite.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Rusting normally takes years; the salt + air mixture speeds it up.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When it stops, the iron is fully oxidised — that's why warmers are single-use.</a:t>
            </a:r>
          </a:p>
        </p:txBody>
      </p:sp>
    </p:spTree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6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COLD PACK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Ammonium nitrate + water → cold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NH₄NO₃ (s) + H₂O (l) → NH₄NO₃ (aq) (cold)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Snapping the inner bag mixes the salt with water.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The dissolving step pulls energy from the surroundings.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No combustion — just a dissolving process that absorbs energy.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7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968496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96849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COLD VS HOT FOR INJURIES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Use the right one at the right time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3385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2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Time after injury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Use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Why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First 24-48 hours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Cold pack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Reduces swelling, slows bleeding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After 48 hours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Heat pack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Improves circulation, eases stiffness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Open wound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Neither directly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See doctor; protect, don't freeze tissue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8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651760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65176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CAR OVERHEATING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What you see, what you do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Steam from hood — DON'T open the radiator cap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pour cold water on a hot engine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keep driving "to get there"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panic — but pull over safely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Turn AC OFF (reduces engine load)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Turn HEATER ON full blast (pulls heat out of engine)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Pull over and let it cool 30+ minutes before topping coolant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Call for tow if temp doesn't drop in 5 minutes after stopping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9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38328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38328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COOKING IS CHEMISTRY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Endothermic in the food, exothermic in the fire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An oven puts energy INTO food → it cooks (endothermic for the food).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The flame burns gas + O₂ → CO₂ + H₂O + heat (exothermic).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Maillard reactions (browning) happen above 140°C — flavour molecules form.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Caramelising sugar = controlled exothermic chemistry.</a:t>
            </a:r>
          </a:p>
        </p:txBody>
      </p:sp>
    </p:spTree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10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066543" cy="4572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066543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GREASE FIRE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Cover — never water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86400" cy="3657600"/>
          </a:xfrm>
          <a:prstGeom prst="roundRect">
            <a:avLst/>
          </a:prstGeom>
          <a:solidFill>
            <a:srgbClr val="FFECEC"/>
          </a:solidFill>
          <a:ln w="3810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86400" cy="5486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⚠   DON'T   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Water on hot oil → instant steam → explosive splatter → fire spreads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Wet towel can also dunk hot oil onto your arm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move the burning pan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C93540"/>
                </a:solidFill>
                <a:latin typeface="Calibri"/>
              </a:rPr>
              <a:t>✗  </a:t>
            </a:r>
            <a:r>
              <a:rPr sz="1500">
                <a:solidFill>
                  <a:srgbClr val="1F2D3D"/>
                </a:solidFill>
                <a:latin typeface="Calibri"/>
              </a:rPr>
              <a:t>Don't wait — flames double every 30 sec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486400" cy="3657600"/>
          </a:xfrm>
          <a:prstGeom prst="roundRect">
            <a:avLst/>
          </a:prstGeom>
          <a:solidFill>
            <a:srgbClr val="E9FBF6"/>
          </a:solidFill>
          <a:ln w="381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486400" cy="54864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63640" y="2697480"/>
            <a:ext cx="54864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   DO   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Cover with a metal lid (cuts off oxygen)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Turn the burner OFF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Leave the lid on for 15+ minutes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1">
                <a:solidFill>
                  <a:srgbClr val="2D9C8E"/>
                </a:solidFill>
                <a:latin typeface="Calibri"/>
              </a:rPr>
              <a:t>✓  </a:t>
            </a:r>
            <a:r>
              <a:rPr sz="1500">
                <a:solidFill>
                  <a:srgbClr val="1F2D3D"/>
                </a:solidFill>
                <a:latin typeface="Calibri"/>
              </a:rPr>
              <a:t>If it spreads off the stove: leave, close door, call 911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11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798064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79806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📈 ENERGY PROFILE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Exothermic — heat OUT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463040" y="2743200"/>
            <a:ext cx="9265615" cy="32918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9" name="Connector 18"/>
          <p:cNvCxnSpPr/>
          <p:nvPr/>
        </p:nvCxnSpPr>
        <p:spPr>
          <a:xfrm>
            <a:off x="1965960" y="3108960"/>
            <a:ext cx="0" cy="2423160"/>
          </a:xfrm>
          <a:prstGeom prst="line">
            <a:avLst/>
          </a:prstGeom>
          <a:ln w="25400">
            <a:solidFill>
              <a:srgbClr val="1A3C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1965960" y="5532120"/>
            <a:ext cx="8396935" cy="0"/>
          </a:xfrm>
          <a:prstGeom prst="line">
            <a:avLst/>
          </a:prstGeom>
          <a:ln w="25400">
            <a:solidFill>
              <a:srgbClr val="1A3C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08760" y="3017520"/>
            <a:ext cx="73152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>
                <a:solidFill>
                  <a:srgbClr val="1A3C5E"/>
                </a:solidFill>
                <a:latin typeface="Calibri"/>
              </a:rPr>
              <a:t>Energy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1295" y="5577840"/>
            <a:ext cx="1463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>
                <a:solidFill>
                  <a:srgbClr val="1A3C5E"/>
                </a:solidFill>
                <a:latin typeface="Calibri"/>
              </a:rPr>
              <a:t>Reaction →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2385806" y="4029760"/>
            <a:ext cx="1259541" cy="0"/>
          </a:xfrm>
          <a:prstGeom prst="line">
            <a:avLst/>
          </a:prstGeom>
          <a:ln w="38100">
            <a:solidFill>
              <a:srgbClr val="FFA9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3645347" y="3302812"/>
            <a:ext cx="1679387" cy="726948"/>
          </a:xfrm>
          <a:prstGeom prst="line">
            <a:avLst/>
          </a:prstGeom>
          <a:ln w="38100">
            <a:solidFill>
              <a:srgbClr val="FFA9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5324734" y="3302812"/>
            <a:ext cx="1259540" cy="726948"/>
          </a:xfrm>
          <a:prstGeom prst="line">
            <a:avLst/>
          </a:prstGeom>
          <a:ln w="38100">
            <a:solidFill>
              <a:srgbClr val="FFA9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6584274" y="4029760"/>
            <a:ext cx="1931295" cy="896570"/>
          </a:xfrm>
          <a:prstGeom prst="line">
            <a:avLst/>
          </a:prstGeom>
          <a:ln w="38100">
            <a:solidFill>
              <a:srgbClr val="FFA9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8515569" y="4926330"/>
            <a:ext cx="1427479" cy="0"/>
          </a:xfrm>
          <a:prstGeom prst="line">
            <a:avLst/>
          </a:prstGeom>
          <a:ln w="38100">
            <a:solidFill>
              <a:srgbClr val="FFA9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215006" y="3193084"/>
            <a:ext cx="219456" cy="219456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501774" y="2845612"/>
            <a:ext cx="164592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FFA94D"/>
                </a:solidFill>
                <a:latin typeface="Calibri"/>
              </a:rPr>
              <a:t>‡  Transition state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45726" y="3984040"/>
            <a:ext cx="1463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>
                <a:solidFill>
                  <a:srgbClr val="1F2D3D"/>
                </a:solidFill>
                <a:latin typeface="Calibri"/>
              </a:rPr>
              <a:t>Reactants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80008" y="4880610"/>
            <a:ext cx="1463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1F2D3D"/>
                </a:solidFill>
                <a:latin typeface="Calibri"/>
              </a:rPr>
              <a:t>Products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6263640"/>
            <a:ext cx="11094415" cy="50292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77240" y="6263640"/>
            <a:ext cx="10637215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ΔH &lt; 0  (heat released)  —  Hand warmer, combustion, rust forming. Products are more stable than reactants.</a:t>
            </a:r>
          </a:p>
        </p:txBody>
      </p:sp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12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798064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79806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📈 ENERGY PROFILE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Endothermic — heat IN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463040" y="2743200"/>
            <a:ext cx="9265615" cy="32918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9" name="Connector 18"/>
          <p:cNvCxnSpPr/>
          <p:nvPr/>
        </p:nvCxnSpPr>
        <p:spPr>
          <a:xfrm>
            <a:off x="1965960" y="3108960"/>
            <a:ext cx="0" cy="2423160"/>
          </a:xfrm>
          <a:prstGeom prst="line">
            <a:avLst/>
          </a:prstGeom>
          <a:ln w="25400">
            <a:solidFill>
              <a:srgbClr val="1A3C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1965960" y="5532120"/>
            <a:ext cx="8396935" cy="0"/>
          </a:xfrm>
          <a:prstGeom prst="line">
            <a:avLst/>
          </a:prstGeom>
          <a:ln w="25400">
            <a:solidFill>
              <a:srgbClr val="1A3C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08760" y="3017520"/>
            <a:ext cx="73152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>
                <a:solidFill>
                  <a:srgbClr val="1A3C5E"/>
                </a:solidFill>
                <a:latin typeface="Calibri"/>
              </a:rPr>
              <a:t>Energy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1295" y="5577840"/>
            <a:ext cx="1463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>
                <a:solidFill>
                  <a:srgbClr val="1A3C5E"/>
                </a:solidFill>
                <a:latin typeface="Calibri"/>
              </a:rPr>
              <a:t>Reaction →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2385806" y="4926330"/>
            <a:ext cx="1259541" cy="0"/>
          </a:xfrm>
          <a:prstGeom prst="line">
            <a:avLst/>
          </a:prstGeom>
          <a:ln w="38100">
            <a:solidFill>
              <a:srgbClr val="74C0F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3645347" y="3302812"/>
            <a:ext cx="2099233" cy="1623518"/>
          </a:xfrm>
          <a:prstGeom prst="line">
            <a:avLst/>
          </a:prstGeom>
          <a:ln w="38100">
            <a:solidFill>
              <a:srgbClr val="74C0F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5744580" y="3302812"/>
            <a:ext cx="1679387" cy="726948"/>
          </a:xfrm>
          <a:prstGeom prst="line">
            <a:avLst/>
          </a:prstGeom>
          <a:ln w="38100">
            <a:solidFill>
              <a:srgbClr val="74C0F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423967" y="4029760"/>
            <a:ext cx="1679387" cy="0"/>
          </a:xfrm>
          <a:prstGeom prst="line">
            <a:avLst/>
          </a:prstGeom>
          <a:ln w="38100">
            <a:solidFill>
              <a:srgbClr val="74C0F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9103354" y="4029760"/>
            <a:ext cx="839694" cy="0"/>
          </a:xfrm>
          <a:prstGeom prst="line">
            <a:avLst/>
          </a:prstGeom>
          <a:ln w="38100">
            <a:solidFill>
              <a:srgbClr val="74C0F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634852" y="3193084"/>
            <a:ext cx="219456" cy="219456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921620" y="2845612"/>
            <a:ext cx="164592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74C0FC"/>
                </a:solidFill>
                <a:latin typeface="Calibri"/>
              </a:rPr>
              <a:t>‡  Transition state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45726" y="4880610"/>
            <a:ext cx="1463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>
                <a:solidFill>
                  <a:srgbClr val="1F2D3D"/>
                </a:solidFill>
                <a:latin typeface="Calibri"/>
              </a:rPr>
              <a:t>Reactants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80008" y="3984040"/>
            <a:ext cx="1463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1F2D3D"/>
                </a:solidFill>
                <a:latin typeface="Calibri"/>
              </a:rPr>
              <a:t>Products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6263640"/>
            <a:ext cx="11094415" cy="50292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77240" y="6263640"/>
            <a:ext cx="10637215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ΔH &gt; 0  (heat absorbed)  —  Cold pack, melting ice, photosynthesis. Reactants pull heat from surroundings.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13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1280160"/>
            <a:ext cx="10362895" cy="4937760"/>
          </a:xfrm>
          <a:prstGeom prst="roundRect">
            <a:avLst/>
          </a:prstGeom>
          <a:solidFill>
            <a:srgbClr val="FFFFFF"/>
          </a:solidFill>
          <a:ln w="508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1280160"/>
            <a:ext cx="10362895" cy="64008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1280160"/>
            <a:ext cx="103628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🤓  DID YOU KNOW?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1036289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0" b="0">
                <a:solidFill>
                  <a:srgbClr val="FFA94D"/>
                </a:solidFill>
                <a:latin typeface="Calibri"/>
              </a:rPr>
              <a:t>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56616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800" b="1">
                <a:solidFill>
                  <a:srgbClr val="1A3C5E"/>
                </a:solidFill>
                <a:latin typeface="Calibri"/>
              </a:rPr>
              <a:t>Your body is a giant chemical factory at 37 °C.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84632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Calibri"/>
              </a:rPr>
              <a:t>Every breakdown of food (digestion) is exothermic — that's why you stay warm. Your metabolism produces about 100 watts at rest. You're basically a lightbulb.</a:t>
            </a:r>
          </a:p>
        </p:txBody>
      </p:sp>
    </p:spTree>
  </p:cSld>
  <p:clrMapOvr>
    <a:masterClrMapping/>
  </p:clrMapOvr>
  <p:transition spd="med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14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359152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35915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🧪 TRY AT HOME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Endothermic reaction in a bag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365760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3657600" cy="50292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36576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🧰  MATERIALS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37560"/>
            <a:ext cx="324612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Zip-top sandwich bag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2 tablespoons Epsom salt (magnesium sulfate)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00" b="1">
                <a:solidFill>
                  <a:srgbClr val="FFA94D"/>
                </a:solidFill>
                <a:latin typeface="Calibri"/>
              </a:rPr>
              <a:t>•  </a:t>
            </a:r>
            <a:r>
              <a:rPr sz="1400">
                <a:solidFill>
                  <a:srgbClr val="1F2D3D"/>
                </a:solidFill>
                <a:latin typeface="Calibri"/>
              </a:rPr>
              <a:t>1/4 cup water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2697480"/>
            <a:ext cx="4297680" cy="3657600"/>
          </a:xfrm>
          <a:prstGeom prst="roundRect">
            <a:avLst/>
          </a:prstGeom>
          <a:solidFill>
            <a:srgbClr val="F8F9FC"/>
          </a:solidFill>
          <a:ln w="254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434840" y="2697480"/>
            <a:ext cx="429768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34840" y="2697480"/>
            <a:ext cx="42976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📋  STEPS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3337560"/>
            <a:ext cx="3886200" cy="29260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1.  Put the Epsom salt into the bag.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2.  Pour in the water.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3.  Seal the bag and squish to mix.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4.  Hold the bag — it gets COLDER as it dissolves.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>
                <a:solidFill>
                  <a:srgbClr val="1F2D3D"/>
                </a:solidFill>
                <a:latin typeface="Calibri"/>
              </a:rPr>
              <a:t>5.  Compare to a hand-warmer (which gets HOTTER).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0" y="2697480"/>
            <a:ext cx="2697480" cy="3657600"/>
          </a:xfrm>
          <a:prstGeom prst="roundRect">
            <a:avLst/>
          </a:prstGeom>
          <a:solidFill>
            <a:srgbClr val="FFD93D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06840" y="2788920"/>
            <a:ext cx="26060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1F2D3D"/>
                </a:solidFill>
                <a:latin typeface="Calibri"/>
              </a:rPr>
              <a:t>👀  WHAT YOU'LL SEE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8280" y="3200400"/>
            <a:ext cx="2468880" cy="30175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Some dissolving processes absorb heat (cold pack); others release it (hand warmer). Same idea, opposite signs.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15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066543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066543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GREASE FIRE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Cover, don't throw water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48640" y="2743200"/>
            <a:ext cx="11094415" cy="21945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0" b="1">
                <a:solidFill>
                  <a:srgbClr val="1A3C5E"/>
                </a:solidFill>
                <a:latin typeface="Calibri"/>
              </a:rPr>
              <a:t>8m/s²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846320"/>
            <a:ext cx="1109441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>
                <a:solidFill>
                  <a:srgbClr val="FFA94D"/>
                </a:solidFill>
                <a:latin typeface="Calibri"/>
              </a:rPr>
              <a:t>splatter velocity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28800" y="5486400"/>
            <a:ext cx="8534095" cy="64008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828800" y="5486400"/>
            <a:ext cx="85340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1F2D3D"/>
                </a:solidFill>
                <a:latin typeface="Calibri"/>
              </a:rPr>
              <a:t>Water + hot oil = explosive steam splatter that spreads fire instantly. ALWAYS cover with a metal lid.</a:t>
            </a:r>
          </a:p>
        </p:txBody>
      </p:sp>
    </p:spTree>
  </p:cSld>
  <p:clrMapOvr>
    <a:masterClrMapping/>
  </p:clrMapOvr>
  <p:transition spd="med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16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❓ QUICK QUIZ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Your engine is overheating. Which makes it COOL DOWN faster?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1520" y="2971800"/>
            <a:ext cx="731520" cy="73152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Turn AC on full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697480"/>
            <a:ext cx="5532120" cy="1280160"/>
          </a:xfrm>
          <a:prstGeom prst="roundRect">
            <a:avLst/>
          </a:prstGeom>
          <a:solidFill>
            <a:srgbClr val="E9FBF6"/>
          </a:solidFill>
          <a:ln w="508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46520" y="2971800"/>
            <a:ext cx="731520" cy="7315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46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1">
                <a:solidFill>
                  <a:srgbClr val="1F2D3D"/>
                </a:solidFill>
                <a:latin typeface="Calibri"/>
              </a:rPr>
              <a:t>Turn HEATER on full and turn AC off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01400" y="3108960"/>
            <a:ext cx="4572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>
                <a:solidFill>
                  <a:srgbClr val="4ECDC4"/>
                </a:solidFill>
                <a:latin typeface="Calibri"/>
              </a:rPr>
              <a:t>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731520" y="4389120"/>
            <a:ext cx="731520" cy="73152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1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00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Open the radiator cap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46520" y="438912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46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Drive faster to "cool the engine with airflow"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623560"/>
            <a:ext cx="11094415" cy="59436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77240" y="5623560"/>
            <a:ext cx="10637215" cy="5943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The heater pulls heat from the engine into the cabin. AC adds load. NEVER open a hot radiator cap — boiling coolant will spray.</a:t>
            </a: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8: Thermodynamics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17  / 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WRAP-UP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learned… so you can…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9441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🎓  You learned that…</a:t>
                      </a:r>
                    </a:p>
                  </a:txBody>
                  <a:tcPr marL="146304" marT="73152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🚀  So you can…</a:t>
                      </a:r>
                    </a:p>
                  </a:txBody>
                  <a:tcPr marL="146304" marT="73152" marB="36576">
                    <a:solidFill>
                      <a:srgbClr val="4EC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Exothermic = heat out; endothermic = heat in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Predict temperature change in any reaction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Hand warmer ≈ controlled rusting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Use one safely (don't pierce it)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Cold first 48 hr; heat after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Treat sprains correctly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Heater pulls heat out of engine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Save your car when overheating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Grease fire → cover, never water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Stop a kitchen fire safely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1484</Words>
  <Application>Microsoft Office PowerPoint</Application>
  <PresentationFormat>Widescreen</PresentationFormat>
  <Paragraphs>255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2026-05-07T17:04:56Z</dcterms:modified>
  <cp:category/>
</cp:coreProperties>
</file>