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88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C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1097280" y="-548640"/>
            <a:ext cx="3291840" cy="3291840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997135" y="-731520"/>
            <a:ext cx="2743200" cy="2743200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731520" y="4480560"/>
            <a:ext cx="2743200" cy="2743200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899855" y="3931920"/>
            <a:ext cx="3474720" cy="3474720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371600" y="1097280"/>
            <a:ext cx="914400" cy="91440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631375" y="3200400"/>
            <a:ext cx="731520" cy="731520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280160" y="2011680"/>
            <a:ext cx="9631375" cy="32004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3809847" y="2286000"/>
            <a:ext cx="4572000" cy="502920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809847" y="2286000"/>
            <a:ext cx="457200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🧪  COMMUNITY CHEMISTRY  ·  LEVEL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2971800"/>
            <a:ext cx="1072865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800" b="1">
                <a:solidFill>
                  <a:srgbClr val="FFA94D"/>
                </a:solidFill>
                <a:latin typeface="Calibri"/>
              </a:rPr>
              <a:t>LECTURE  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20440"/>
            <a:ext cx="10728655" cy="11887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5400" b="1">
                <a:solidFill>
                  <a:srgbClr val="1A3C5E"/>
                </a:solidFill>
                <a:latin typeface="Calibri"/>
              </a:rPr>
              <a:t>Acids &amp; Bases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4617720"/>
            <a:ext cx="944849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800" b="0">
                <a:solidFill>
                  <a:srgbClr val="1F2D3D"/>
                </a:solidFill>
                <a:latin typeface="Calibri"/>
              </a:rPr>
              <a:t>pH, neutralisation, and the deadly mixes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6355080"/>
            <a:ext cx="1072865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7A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7A7E"/>
                </a:solidFill>
                <a:latin typeface="Calibri"/>
              </a:rPr>
              <a:t>CHEMDU  ·  LEVEL 1  ·  ORIGINAL ANIMATIONS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3C5E"/>
                </a:solidFill>
                <a:latin typeface="Calibri"/>
              </a:rPr>
              <a:t>L7: Acids &amp; Bases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7A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8 / 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68680"/>
            <a:ext cx="164592" cy="310896"/>
          </a:xfrm>
          <a:prstGeom prst="rect">
            <a:avLst/>
          </a:prstGeom>
          <a:solidFill>
            <a:srgbClr val="E2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" y="841248"/>
            <a:ext cx="1091153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E2A82E"/>
                </a:solidFill>
                <a:latin typeface="Calibri"/>
              </a:rPr>
              <a:t>CONCEPT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1188720"/>
            <a:ext cx="11094415" cy="8229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800" b="1" i="0">
                <a:solidFill>
                  <a:srgbClr val="1A3C5E"/>
                </a:solidFill>
                <a:latin typeface="Calibri"/>
              </a:rPr>
              <a:t>pH Scale with Household Items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920240"/>
            <a:ext cx="2194560" cy="45720"/>
          </a:xfrm>
          <a:prstGeom prst="rect">
            <a:avLst/>
          </a:prstGeom>
          <a:solidFill>
            <a:srgbClr val="E2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548640" y="2240280"/>
            <a:ext cx="3822191" cy="365760"/>
          </a:xfrm>
          <a:prstGeom prst="roundRect">
            <a:avLst/>
          </a:prstGeom>
          <a:solidFill>
            <a:srgbClr val="0E7A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48640" y="2240280"/>
            <a:ext cx="3822191" cy="3657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VERTICAL COLOR GRADIENT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743200"/>
            <a:ext cx="4937760" cy="320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E2A82E"/>
                </a:solidFill>
                <a:latin typeface="Calibri"/>
              </a:rPr>
              <a:t>WHAT IT SHOWS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063240"/>
            <a:ext cx="4937760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0" i="0">
                <a:solidFill>
                  <a:srgbClr val="162133"/>
                </a:solidFill>
                <a:latin typeface="Calibri"/>
              </a:rPr>
              <a:t>A 15-step color gradient from red (pH 0) → orange → yellow → green → blue → purple (pH 14). Pins on the right mark the pH of household items: lemon juice (1.5), soda (3), coffee (5), water (7), baking soda (8.5), ammonia (11), bleach (13).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617720"/>
            <a:ext cx="4937760" cy="320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E2A82E"/>
                </a:solidFill>
                <a:latin typeface="Calibri"/>
              </a:rPr>
              <a:t>TEACHER SCRIPT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937760"/>
            <a:ext cx="4937760" cy="1508760"/>
          </a:xfrm>
          <a:prstGeom prst="roundRect">
            <a:avLst/>
          </a:prstGeom>
          <a:solidFill>
            <a:srgbClr val="F7E5B8"/>
          </a:solidFill>
          <a:ln w="19050">
            <a:solidFill>
              <a:srgbClr val="E2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31520" y="5029200"/>
            <a:ext cx="4572000" cy="13258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 i="1">
                <a:solidFill>
                  <a:srgbClr val="162133"/>
                </a:solidFill>
                <a:latin typeface="Calibri"/>
              </a:rPr>
              <a:t>"The pH scale runs from 0 to 14. Red and orange are acids — lemon juice is pH 2. Green is neutral — water is pH 7. Blue and purple are bases — bleach is pH 13. Each step is a factor of ten — pH 4 is one thousand times more acidic than pH 7."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760720" y="2240280"/>
            <a:ext cx="5943600" cy="420624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943600" y="2331720"/>
            <a:ext cx="557784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1" i="0">
                <a:solidFill>
                  <a:srgbClr val="6A7386"/>
                </a:solidFill>
                <a:latin typeface="Calibri"/>
              </a:rPr>
              <a:t>◉  ORIGINAL ILLUSTRATION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675120" y="2880360"/>
            <a:ext cx="914400" cy="182879"/>
          </a:xfrm>
          <a:prstGeom prst="rect">
            <a:avLst/>
          </a:prstGeom>
          <a:solidFill>
            <a:srgbClr val="C03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309359" y="2880360"/>
            <a:ext cx="320040" cy="182879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000" b="1" i="0">
                <a:solidFill>
                  <a:srgbClr val="162133"/>
                </a:solidFill>
                <a:latin typeface="Consolas"/>
              </a:rPr>
              <a:t>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675120" y="3063240"/>
            <a:ext cx="914400" cy="182879"/>
          </a:xfrm>
          <a:prstGeom prst="rect">
            <a:avLst/>
          </a:prstGeom>
          <a:solidFill>
            <a:srgbClr val="D84D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309359" y="3063240"/>
            <a:ext cx="320040" cy="182879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000" b="1" i="0">
                <a:solidFill>
                  <a:srgbClr val="162133"/>
                </a:solidFill>
                <a:latin typeface="Consolas"/>
              </a:rPr>
              <a:t>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675120" y="3246120"/>
            <a:ext cx="914400" cy="182879"/>
          </a:xfrm>
          <a:prstGeom prst="rect">
            <a:avLst/>
          </a:prstGeom>
          <a:solidFill>
            <a:srgbClr val="E66F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309359" y="3246120"/>
            <a:ext cx="320040" cy="182879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000" b="1" i="0">
                <a:solidFill>
                  <a:srgbClr val="162133"/>
                </a:solidFill>
                <a:latin typeface="Consolas"/>
              </a:rPr>
              <a:t>2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675120" y="3429000"/>
            <a:ext cx="914400" cy="182879"/>
          </a:xfrm>
          <a:prstGeom prst="rect">
            <a:avLst/>
          </a:prstGeom>
          <a:solidFill>
            <a:srgbClr val="EC8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309359" y="3429000"/>
            <a:ext cx="320040" cy="182879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000" b="1" i="0">
                <a:solidFill>
                  <a:srgbClr val="162133"/>
                </a:solidFill>
                <a:latin typeface="Consolas"/>
              </a:rPr>
              <a:t>3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675120" y="3611880"/>
            <a:ext cx="914400" cy="182879"/>
          </a:xfrm>
          <a:prstGeom prst="rect">
            <a:avLst/>
          </a:prstGeom>
          <a:solidFill>
            <a:srgbClr val="F1A8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309359" y="3611880"/>
            <a:ext cx="320040" cy="182879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000" b="1" i="0">
                <a:solidFill>
                  <a:srgbClr val="162133"/>
                </a:solidFill>
                <a:latin typeface="Consolas"/>
              </a:rPr>
              <a:t>4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675120" y="3794760"/>
            <a:ext cx="914400" cy="182879"/>
          </a:xfrm>
          <a:prstGeom prst="rect">
            <a:avLst/>
          </a:prstGeom>
          <a:solidFill>
            <a:srgbClr val="F4C2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309359" y="3794760"/>
            <a:ext cx="320040" cy="182879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000" b="1" i="0">
                <a:solidFill>
                  <a:srgbClr val="162133"/>
                </a:solidFill>
                <a:latin typeface="Consolas"/>
              </a:rPr>
              <a:t>5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675120" y="3977640"/>
            <a:ext cx="914400" cy="182879"/>
          </a:xfrm>
          <a:prstGeom prst="rect">
            <a:avLst/>
          </a:prstGeom>
          <a:solidFill>
            <a:srgbClr val="E0C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309359" y="3977640"/>
            <a:ext cx="320040" cy="182879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000" b="1" i="0">
                <a:solidFill>
                  <a:srgbClr val="162133"/>
                </a:solidFill>
                <a:latin typeface="Consolas"/>
              </a:rPr>
              <a:t>6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675120" y="4160520"/>
            <a:ext cx="914400" cy="182879"/>
          </a:xfrm>
          <a:prstGeom prst="rect">
            <a:avLst/>
          </a:prstGeom>
          <a:solidFill>
            <a:srgbClr val="B7CB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6309359" y="4160520"/>
            <a:ext cx="320040" cy="182879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000" b="1" i="0">
                <a:solidFill>
                  <a:srgbClr val="162133"/>
                </a:solidFill>
                <a:latin typeface="Consolas"/>
              </a:rPr>
              <a:t>7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675120" y="4343400"/>
            <a:ext cx="914400" cy="182879"/>
          </a:xfrm>
          <a:prstGeom prst="rect">
            <a:avLst/>
          </a:prstGeom>
          <a:solidFill>
            <a:srgbClr val="82C0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6309359" y="4343400"/>
            <a:ext cx="320040" cy="182879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000" b="1" i="0">
                <a:solidFill>
                  <a:srgbClr val="162133"/>
                </a:solidFill>
                <a:latin typeface="Consolas"/>
              </a:rPr>
              <a:t>8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675120" y="4526280"/>
            <a:ext cx="914400" cy="182879"/>
          </a:xfrm>
          <a:prstGeom prst="rect">
            <a:avLst/>
          </a:prstGeom>
          <a:solidFill>
            <a:srgbClr val="4FA0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6309359" y="4526280"/>
            <a:ext cx="320040" cy="182879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000" b="1" i="0">
                <a:solidFill>
                  <a:srgbClr val="162133"/>
                </a:solidFill>
                <a:latin typeface="Consolas"/>
              </a:rPr>
              <a:t>9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675120" y="4709160"/>
            <a:ext cx="914400" cy="182879"/>
          </a:xfrm>
          <a:prstGeom prst="rect">
            <a:avLst/>
          </a:prstGeom>
          <a:solidFill>
            <a:srgbClr val="478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6309359" y="4709160"/>
            <a:ext cx="320040" cy="182879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000" b="1" i="0">
                <a:solidFill>
                  <a:srgbClr val="162133"/>
                </a:solidFill>
                <a:latin typeface="Consolas"/>
              </a:rPr>
              <a:t>10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675120" y="4892040"/>
            <a:ext cx="914400" cy="182879"/>
          </a:xfrm>
          <a:prstGeom prst="rect">
            <a:avLst/>
          </a:prstGeom>
          <a:solidFill>
            <a:srgbClr val="4B69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6309359" y="4892040"/>
            <a:ext cx="320040" cy="182879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000" b="1" i="0">
                <a:solidFill>
                  <a:srgbClr val="162133"/>
                </a:solidFill>
                <a:latin typeface="Consolas"/>
              </a:rPr>
              <a:t>11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675120" y="5074920"/>
            <a:ext cx="914400" cy="182879"/>
          </a:xfrm>
          <a:prstGeom prst="rect">
            <a:avLst/>
          </a:prstGeom>
          <a:solidFill>
            <a:srgbClr val="5555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6309359" y="5074920"/>
            <a:ext cx="320040" cy="182879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000" b="1" i="0">
                <a:solidFill>
                  <a:srgbClr val="162133"/>
                </a:solidFill>
                <a:latin typeface="Consolas"/>
              </a:rPr>
              <a:t>12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675120" y="5257800"/>
            <a:ext cx="914400" cy="182879"/>
          </a:xfrm>
          <a:prstGeom prst="rect">
            <a:avLst/>
          </a:prstGeom>
          <a:solidFill>
            <a:srgbClr val="664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6309359" y="5257800"/>
            <a:ext cx="320040" cy="182879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000" b="1" i="0">
                <a:solidFill>
                  <a:srgbClr val="162133"/>
                </a:solidFill>
                <a:latin typeface="Consolas"/>
              </a:rPr>
              <a:t>13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675120" y="5440680"/>
            <a:ext cx="914400" cy="182879"/>
          </a:xfrm>
          <a:prstGeom prst="rect">
            <a:avLst/>
          </a:prstGeom>
          <a:solidFill>
            <a:srgbClr val="7035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6309359" y="5440680"/>
            <a:ext cx="320040" cy="182879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000" b="1" i="0">
                <a:solidFill>
                  <a:srgbClr val="162133"/>
                </a:solidFill>
                <a:latin typeface="Consolas"/>
              </a:rPr>
              <a:t>14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309359" y="2514600"/>
            <a:ext cx="164592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00" b="1" i="0">
                <a:solidFill>
                  <a:srgbClr val="E65353"/>
                </a:solidFill>
                <a:latin typeface="Calibri"/>
              </a:rPr>
              <a:t>STRONG ACID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309359" y="5715000"/>
            <a:ext cx="164592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00" b="1" i="0">
                <a:solidFill>
                  <a:srgbClr val="7C57B5"/>
                </a:solidFill>
                <a:latin typeface="Calibri"/>
              </a:rPr>
              <a:t>STRONG BASE</a:t>
            </a:r>
          </a:p>
        </p:txBody>
      </p:sp>
      <p:cxnSp>
        <p:nvCxnSpPr>
          <p:cNvPr id="54" name="Connector 53"/>
          <p:cNvCxnSpPr/>
          <p:nvPr/>
        </p:nvCxnSpPr>
        <p:spPr>
          <a:xfrm>
            <a:off x="7589520" y="3174274"/>
            <a:ext cx="274320" cy="0"/>
          </a:xfrm>
          <a:prstGeom prst="line">
            <a:avLst/>
          </a:prstGeom>
          <a:ln w="1905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Oval 54"/>
          <p:cNvSpPr/>
          <p:nvPr/>
        </p:nvSpPr>
        <p:spPr>
          <a:xfrm>
            <a:off x="7836408" y="3110266"/>
            <a:ext cx="128016" cy="128016"/>
          </a:xfrm>
          <a:prstGeom prst="ellipse">
            <a:avLst/>
          </a:prstGeom>
          <a:solidFill>
            <a:srgbClr val="D84D42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8046720" y="3009682"/>
            <a:ext cx="2011680" cy="32918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100" b="1" i="0">
                <a:solidFill>
                  <a:srgbClr val="1A3C5E"/>
                </a:solidFill>
                <a:latin typeface="Calibri"/>
              </a:rPr>
              <a:t>Lemon juice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0058400" y="3009682"/>
            <a:ext cx="640080" cy="32918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100" b="0" i="0">
                <a:solidFill>
                  <a:srgbClr val="E2A82E"/>
                </a:solidFill>
                <a:latin typeface="Consolas"/>
              </a:rPr>
              <a:t>pH 1.5</a:t>
            </a:r>
          </a:p>
        </p:txBody>
      </p:sp>
      <p:cxnSp>
        <p:nvCxnSpPr>
          <p:cNvPr id="58" name="Connector 57"/>
          <p:cNvCxnSpPr/>
          <p:nvPr/>
        </p:nvCxnSpPr>
        <p:spPr>
          <a:xfrm>
            <a:off x="7589520" y="3468188"/>
            <a:ext cx="274320" cy="0"/>
          </a:xfrm>
          <a:prstGeom prst="line">
            <a:avLst/>
          </a:prstGeom>
          <a:ln w="1905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7836408" y="3404180"/>
            <a:ext cx="128016" cy="128016"/>
          </a:xfrm>
          <a:prstGeom prst="ellipse">
            <a:avLst/>
          </a:prstGeom>
          <a:solidFill>
            <a:srgbClr val="EC8842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8046720" y="3303596"/>
            <a:ext cx="2011680" cy="32918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100" b="1" i="0">
                <a:solidFill>
                  <a:srgbClr val="1A3C5E"/>
                </a:solidFill>
                <a:latin typeface="Calibri"/>
              </a:rPr>
              <a:t>Soda / coffee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058400" y="3303596"/>
            <a:ext cx="640080" cy="32918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100" b="0" i="0">
                <a:solidFill>
                  <a:srgbClr val="E2A82E"/>
                </a:solidFill>
                <a:latin typeface="Consolas"/>
              </a:rPr>
              <a:t>pH 3.0</a:t>
            </a:r>
          </a:p>
        </p:txBody>
      </p:sp>
      <p:cxnSp>
        <p:nvCxnSpPr>
          <p:cNvPr id="62" name="Connector 61"/>
          <p:cNvCxnSpPr/>
          <p:nvPr/>
        </p:nvCxnSpPr>
        <p:spPr>
          <a:xfrm>
            <a:off x="7589520" y="3860074"/>
            <a:ext cx="274320" cy="0"/>
          </a:xfrm>
          <a:prstGeom prst="line">
            <a:avLst/>
          </a:prstGeom>
          <a:ln w="1905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Oval 62"/>
          <p:cNvSpPr/>
          <p:nvPr/>
        </p:nvSpPr>
        <p:spPr>
          <a:xfrm>
            <a:off x="7836408" y="3796066"/>
            <a:ext cx="128016" cy="128016"/>
          </a:xfrm>
          <a:prstGeom prst="ellipse">
            <a:avLst/>
          </a:prstGeom>
          <a:solidFill>
            <a:srgbClr val="F4C246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8046720" y="3695482"/>
            <a:ext cx="2011680" cy="32918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100" b="1" i="0">
                <a:solidFill>
                  <a:srgbClr val="1A3C5E"/>
                </a:solidFill>
                <a:latin typeface="Calibri"/>
              </a:rPr>
              <a:t>Black coffee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0058400" y="3695482"/>
            <a:ext cx="640080" cy="32918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100" b="0" i="0">
                <a:solidFill>
                  <a:srgbClr val="E2A82E"/>
                </a:solidFill>
                <a:latin typeface="Consolas"/>
              </a:rPr>
              <a:t>pH 5.0</a:t>
            </a:r>
          </a:p>
        </p:txBody>
      </p:sp>
      <p:cxnSp>
        <p:nvCxnSpPr>
          <p:cNvPr id="66" name="Connector 65"/>
          <p:cNvCxnSpPr/>
          <p:nvPr/>
        </p:nvCxnSpPr>
        <p:spPr>
          <a:xfrm>
            <a:off x="7589520" y="4251960"/>
            <a:ext cx="274320" cy="0"/>
          </a:xfrm>
          <a:prstGeom prst="line">
            <a:avLst/>
          </a:prstGeom>
          <a:ln w="1905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Oval 66"/>
          <p:cNvSpPr/>
          <p:nvPr/>
        </p:nvSpPr>
        <p:spPr>
          <a:xfrm>
            <a:off x="7836408" y="4187952"/>
            <a:ext cx="128016" cy="128016"/>
          </a:xfrm>
          <a:prstGeom prst="ellipse">
            <a:avLst/>
          </a:prstGeom>
          <a:solidFill>
            <a:srgbClr val="B7CB55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8046720" y="4087368"/>
            <a:ext cx="2011680" cy="32918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100" b="1" i="0">
                <a:solidFill>
                  <a:srgbClr val="1A3C5E"/>
                </a:solidFill>
                <a:latin typeface="Calibri"/>
              </a:rPr>
              <a:t>Pure water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0058400" y="4087368"/>
            <a:ext cx="640080" cy="32918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100" b="0" i="0">
                <a:solidFill>
                  <a:srgbClr val="E2A82E"/>
                </a:solidFill>
                <a:latin typeface="Consolas"/>
              </a:rPr>
              <a:t>pH 7.0</a:t>
            </a:r>
          </a:p>
        </p:txBody>
      </p:sp>
      <p:cxnSp>
        <p:nvCxnSpPr>
          <p:cNvPr id="70" name="Connector 69"/>
          <p:cNvCxnSpPr/>
          <p:nvPr/>
        </p:nvCxnSpPr>
        <p:spPr>
          <a:xfrm>
            <a:off x="7589520" y="4545874"/>
            <a:ext cx="274320" cy="0"/>
          </a:xfrm>
          <a:prstGeom prst="line">
            <a:avLst/>
          </a:prstGeom>
          <a:ln w="1905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Oval 70"/>
          <p:cNvSpPr/>
          <p:nvPr/>
        </p:nvSpPr>
        <p:spPr>
          <a:xfrm>
            <a:off x="7836408" y="4481866"/>
            <a:ext cx="128016" cy="128016"/>
          </a:xfrm>
          <a:prstGeom prst="ellipse">
            <a:avLst/>
          </a:prstGeom>
          <a:solidFill>
            <a:srgbClr val="82C06B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TextBox 71"/>
          <p:cNvSpPr txBox="1"/>
          <p:nvPr/>
        </p:nvSpPr>
        <p:spPr>
          <a:xfrm>
            <a:off x="8046720" y="4381282"/>
            <a:ext cx="2011680" cy="32918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100" b="1" i="0">
                <a:solidFill>
                  <a:srgbClr val="1A3C5E"/>
                </a:solidFill>
                <a:latin typeface="Calibri"/>
              </a:rPr>
              <a:t>Baking soda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0058400" y="4381282"/>
            <a:ext cx="640080" cy="32918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100" b="0" i="0">
                <a:solidFill>
                  <a:srgbClr val="E2A82E"/>
                </a:solidFill>
                <a:latin typeface="Consolas"/>
              </a:rPr>
              <a:t>pH 8.5</a:t>
            </a:r>
          </a:p>
        </p:txBody>
      </p:sp>
      <p:cxnSp>
        <p:nvCxnSpPr>
          <p:cNvPr id="74" name="Connector 73"/>
          <p:cNvCxnSpPr/>
          <p:nvPr/>
        </p:nvCxnSpPr>
        <p:spPr>
          <a:xfrm>
            <a:off x="7589520" y="5035731"/>
            <a:ext cx="274320" cy="0"/>
          </a:xfrm>
          <a:prstGeom prst="line">
            <a:avLst/>
          </a:prstGeom>
          <a:ln w="1905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Oval 74"/>
          <p:cNvSpPr/>
          <p:nvPr/>
        </p:nvSpPr>
        <p:spPr>
          <a:xfrm>
            <a:off x="7836408" y="4971723"/>
            <a:ext cx="128016" cy="128016"/>
          </a:xfrm>
          <a:prstGeom prst="ellipse">
            <a:avLst/>
          </a:prstGeom>
          <a:solidFill>
            <a:srgbClr val="4B69AB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8046720" y="4871139"/>
            <a:ext cx="2011680" cy="32918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100" b="1" i="0">
                <a:solidFill>
                  <a:srgbClr val="1A3C5E"/>
                </a:solidFill>
                <a:latin typeface="Calibri"/>
              </a:rPr>
              <a:t>Ammonia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0058400" y="4871139"/>
            <a:ext cx="640080" cy="32918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100" b="0" i="0">
                <a:solidFill>
                  <a:srgbClr val="E2A82E"/>
                </a:solidFill>
                <a:latin typeface="Consolas"/>
              </a:rPr>
              <a:t>pH 11.0</a:t>
            </a:r>
          </a:p>
        </p:txBody>
      </p:sp>
      <p:cxnSp>
        <p:nvCxnSpPr>
          <p:cNvPr id="78" name="Connector 77"/>
          <p:cNvCxnSpPr/>
          <p:nvPr/>
        </p:nvCxnSpPr>
        <p:spPr>
          <a:xfrm>
            <a:off x="7589520" y="5427617"/>
            <a:ext cx="274320" cy="0"/>
          </a:xfrm>
          <a:prstGeom prst="line">
            <a:avLst/>
          </a:prstGeom>
          <a:ln w="1905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Oval 78"/>
          <p:cNvSpPr/>
          <p:nvPr/>
        </p:nvSpPr>
        <p:spPr>
          <a:xfrm>
            <a:off x="7836408" y="5363609"/>
            <a:ext cx="128016" cy="128016"/>
          </a:xfrm>
          <a:prstGeom prst="ellipse">
            <a:avLst/>
          </a:prstGeom>
          <a:solidFill>
            <a:srgbClr val="66479C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TextBox 79"/>
          <p:cNvSpPr txBox="1"/>
          <p:nvPr/>
        </p:nvSpPr>
        <p:spPr>
          <a:xfrm>
            <a:off x="8046720" y="5263025"/>
            <a:ext cx="2011680" cy="32918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100" b="1" i="0">
                <a:solidFill>
                  <a:srgbClr val="1A3C5E"/>
                </a:solidFill>
                <a:latin typeface="Calibri"/>
              </a:rPr>
              <a:t>Bleach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0058400" y="5263025"/>
            <a:ext cx="640080" cy="32918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100" b="0" i="0">
                <a:solidFill>
                  <a:srgbClr val="E2A82E"/>
                </a:solidFill>
                <a:latin typeface="Consolas"/>
              </a:rPr>
              <a:t>pH 13.0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5760720" y="6080759"/>
            <a:ext cx="59436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0" i="1">
                <a:solidFill>
                  <a:srgbClr val="1A3C5E"/>
                </a:solidFill>
                <a:latin typeface="Calibri"/>
              </a:rPr>
              <a:t>Each pH step = 10× different. pH 4 is 1000× more acid than pH 7.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19 0 L 0.0038 0 L 0.0053 0 L 0.0065 0 L 0.0072 0 L 0.0075 0 L 0.0072 0 L 0.0065 0 L 0.0053 0 L 0.0038 0 L 0.0019 0 L 0.0000 0 L -0.0019 0 L -0.0038 0 L -0.0053 0 L -0.0065 0 L -0.0072 0 L -0.0075 0 L -0.0072 0 L -0.0065 0 L -0.0053 0 L -0.0038 0 L -0.0019 0 L -0.0000 0 E" pathEditMode="relative" rAng="0" ptsTypes="">
                                      <p:cBhvr>
                                        <p:cTn id="6" dur="1200" repeatCount="indefinite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path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0 0 L 0.0019 0 L 0.0038 0 L 0.0053 0 L 0.0065 0 L 0.0072 0 L 0.0075 0 L 0.0072 0 L 0.0065 0 L 0.0053 0 L 0.0038 0 L 0.0019 0 L 0.0000 0 L -0.0019 0 L -0.0038 0 L -0.0053 0 L -0.0065 0 L -0.0072 0 L -0.0075 0 L -0.0072 0 L -0.0065 0 L -0.0053 0 L -0.0038 0 L -0.0019 0 L -0.0000 0 E" pathEditMode="relative" rAng="0" ptsTypes="">
                                      <p:cBhvr>
                                        <p:cTn id="8" dur="1300" repeatCount="indefinite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 0 L 0.0019 0 L 0.0038 0 L 0.0053 0 L 0.0065 0 L 0.0072 0 L 0.0075 0 L 0.0072 0 L 0.0065 0 L 0.0053 0 L 0.0038 0 L 0.0019 0 L 0.0000 0 L -0.0019 0 L -0.0038 0 L -0.0053 0 L -0.0065 0 L -0.0072 0 L -0.0075 0 L -0.0072 0 L -0.0065 0 L -0.0053 0 L -0.0038 0 L -0.0019 0 L -0.0000 0 E" pathEditMode="relative" rAng="0" ptsTypes="">
                                      <p:cBhvr>
                                        <p:cTn id="10" dur="1400" repeatCount="indefinite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" presetClass="path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animMotion origin="layout" path="M 0 0 L 0.0019 0 L 0.0038 0 L 0.0053 0 L 0.0065 0 L 0.0072 0 L 0.0075 0 L 0.0072 0 L 0.0065 0 L 0.0053 0 L 0.0038 0 L 0.0019 0 L 0.0000 0 L -0.0019 0 L -0.0038 0 L -0.0053 0 L -0.0065 0 L -0.0072 0 L -0.0075 0 L -0.0072 0 L -0.0065 0 L -0.0053 0 L -0.0038 0 L -0.0019 0 L -0.0000 0 E" pathEditMode="relative" rAng="0" ptsTypes="">
                                      <p:cBhvr>
                                        <p:cTn id="12" dur="1500" repeatCount="indefinite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 0 L 0.0019 0 L 0.0038 0 L 0.0053 0 L 0.0065 0 L 0.0072 0 L 0.0075 0 L 0.0072 0 L 0.0065 0 L 0.0053 0 L 0.0038 0 L 0.0019 0 L 0.0000 0 L -0.0019 0 L -0.0038 0 L -0.0053 0 L -0.0065 0 L -0.0072 0 L -0.0075 0 L -0.0072 0 L -0.0065 0 L -0.0053 0 L -0.0038 0 L -0.0019 0 L -0.0000 0 E" pathEditMode="relative" rAng="0" ptsTypes="">
                                      <p:cBhvr>
                                        <p:cTn id="14" dur="1600" repeatCount="indefinite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 0 L 0.0019 0 L 0.0038 0 L 0.0053 0 L 0.0065 0 L 0.0072 0 L 0.0075 0 L 0.0072 0 L 0.0065 0 L 0.0053 0 L 0.0038 0 L 0.0019 0 L 0.0000 0 L -0.0019 0 L -0.0038 0 L -0.0053 0 L -0.0065 0 L -0.0072 0 L -0.0075 0 L -0.0072 0 L -0.0065 0 L -0.0053 0 L -0.0038 0 L -0.0019 0 L -0.0000 0 E" pathEditMode="relative" rAng="0" ptsTypes="">
                                      <p:cBhvr>
                                        <p:cTn id="16" dur="1700" repeatCount="indefinite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" presetClass="pat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 0 L 0.0019 0 L 0.0038 0 L 0.0053 0 L 0.0065 0 L 0.0072 0 L 0.0075 0 L 0.0072 0 L 0.0065 0 L 0.0053 0 L 0.0038 0 L 0.0019 0 L 0.0000 0 L -0.0019 0 L -0.0038 0 L -0.0053 0 L -0.0065 0 L -0.0072 0 L -0.0075 0 L -0.0072 0 L -0.0065 0 L -0.0053 0 L -0.0038 0 L -0.0019 0 L -0.0000 0 E" pathEditMode="relative" rAng="0" ptsTypes="">
                                      <p:cBhvr>
                                        <p:cTn id="18" dur="1800" repeatCount="indefinite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7: Acids &amp; Bases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2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212848" cy="45720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21284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MYSTERY HOOK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Five things from your kitchen and bathroom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6400800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5852160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Lemon. Bleach. Baking soda. Vinegar. Red cabbage.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They all have an "acid-base" personality.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And one combination of these is deadly.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Today: how to spot them, mix them, and never make the wrong mix.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269480" y="2697480"/>
            <a:ext cx="4434840" cy="324612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F6B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l07_lem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208" y="2807208"/>
            <a:ext cx="4215383" cy="302666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269480" y="5989320"/>
            <a:ext cx="44348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>
                <a:solidFill>
                  <a:srgbClr val="8D99AE"/>
                </a:solidFill>
                <a:latin typeface="Calibri"/>
              </a:rPr>
              <a:t>Lemon · bleach · baking soda · vinegar · cabbage</a:t>
            </a:r>
          </a:p>
        </p:txBody>
      </p:sp>
    </p:spTree>
  </p:cSld>
  <p:clrMapOvr>
    <a:masterClrMapping/>
  </p:clrMapOvr>
  <p:transition spd="med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7: Acids &amp; Bases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3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798064" cy="45720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798064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WHAT IS AN ACID?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Acid = gives away hydrogen ions (H⁺)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115568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Acid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Where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Strength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Citric acid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Lemons, limes, oranges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2D9C8E"/>
                          </a:solidFill>
                          <a:latin typeface="Calibri"/>
                        </a:rPr>
                        <a:t>Weak — eat all day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Acetic acid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Vinegar (5%)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2D9C8E"/>
                          </a:solidFill>
                          <a:latin typeface="Calibri"/>
                        </a:rPr>
                        <a:t>Weak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Hydrochloric acid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Stomach (1.5-3.5 pH!)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A94D"/>
                          </a:solidFill>
                          <a:latin typeface="Calibri"/>
                        </a:rPr>
                        <a:t>Strong but contained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Sulfuric acid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Car battery, drain cleaners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Very strong — burns skin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7: Acids &amp; Bases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4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651760" cy="45720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65176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WHAT IS A BASE?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Base = takes hydrogen ions (gives OH⁻)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115568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Base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Where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Strength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Baking soda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Cooking, deodorising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2D9C8E"/>
                          </a:solidFill>
                          <a:latin typeface="Calibri"/>
                        </a:rPr>
                        <a:t>Mild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Soap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Hand soap, bar soap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2D9C8E"/>
                          </a:solidFill>
                          <a:latin typeface="Calibri"/>
                        </a:rPr>
                        <a:t>Mild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Ammonia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Glass cleaner, urine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A94D"/>
                          </a:solidFill>
                          <a:latin typeface="Calibri"/>
                        </a:rPr>
                        <a:t>Stronger — fumes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Sodium hydroxide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Drain cleaner (lye)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Burns skin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7: Acids &amp; Bases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5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828800" cy="457200"/>
          </a:xfrm>
          <a:prstGeom prst="roundRect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8288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PH SCALE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0 = strongly acid, 14 = strongly base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2036003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F6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2036003" cy="50292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2036003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PH 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3337560"/>
            <a:ext cx="2036003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🔴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4526280"/>
            <a:ext cx="1761683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Battery acid
Very dangerous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13243" y="2697480"/>
            <a:ext cx="2036003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FD9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2813243" y="2697480"/>
            <a:ext cx="2036003" cy="50292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2813243" y="2697480"/>
            <a:ext cx="2036003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PH 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813243" y="3337560"/>
            <a:ext cx="2036003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🟠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950403" y="4526280"/>
            <a:ext cx="1761683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Vinegar, soda
Food-safe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077846" y="2697480"/>
            <a:ext cx="2036003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8D9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5077846" y="2697480"/>
            <a:ext cx="2036003" cy="502920"/>
          </a:xfrm>
          <a:prstGeom prst="roundRect">
            <a:avLst/>
          </a:prstGeom>
          <a:solidFill>
            <a:srgbClr val="8D9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077846" y="2697480"/>
            <a:ext cx="2036003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PH 7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77846" y="3337560"/>
            <a:ext cx="2036003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⚪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15006" y="4526280"/>
            <a:ext cx="1761683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Pure water
Neutral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342449" y="2697480"/>
            <a:ext cx="2036003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7342449" y="2697480"/>
            <a:ext cx="2036003" cy="50292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7342449" y="2697480"/>
            <a:ext cx="2036003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PH 10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42449" y="3337560"/>
            <a:ext cx="2036003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🟢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479609" y="4526280"/>
            <a:ext cx="1761683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Soap, ammonia
Irritating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9607052" y="2697480"/>
            <a:ext cx="2036003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ounded Rectangle 38"/>
          <p:cNvSpPr/>
          <p:nvPr/>
        </p:nvSpPr>
        <p:spPr>
          <a:xfrm>
            <a:off x="9607052" y="2697480"/>
            <a:ext cx="2036003" cy="502920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9607052" y="2697480"/>
            <a:ext cx="2036003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PH 14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607052" y="3337560"/>
            <a:ext cx="2036003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🔵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744212" y="4526280"/>
            <a:ext cx="1761683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Drain cleaner
Very dangerous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48640" y="6172200"/>
            <a:ext cx="1109441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400" b="1">
                <a:solidFill>
                  <a:srgbClr val="1A3C5E"/>
                </a:solidFill>
                <a:latin typeface="Calibri"/>
              </a:rPr>
              <a:t>👉  Each step is 10× — pH 4 is 1000× more acid than pH 7.</a:t>
            </a:r>
          </a:p>
        </p:txBody>
      </p:sp>
    </p:spTree>
  </p:cSld>
  <p:clrMapOvr>
    <a:masterClrMapping/>
  </p:clrMapOvr>
  <p:transition spd="med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7: Acids &amp; Bases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6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505456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505456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NEUTRALISATION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Acid + base → salt + water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Antacids (Tums) work by neutralising stomach acid.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CaCO₃ + 2 HCl → CaCl₂ + H₂O + CO₂.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D93D"/>
                </a:solidFill>
                <a:latin typeface="Calibri"/>
              </a:rPr>
              <a:t>You feel the relief because the H⁺ count drops fast.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Same idea: lime in soil neutralises acid rain effects on lawns.</a:t>
            </a:r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7: Acids &amp; Bases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7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505456" cy="45720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505456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THE DEADLY MIX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Bleach + vinegar (or any acid) → chlorine gas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486400" cy="3657600"/>
          </a:xfrm>
          <a:prstGeom prst="roundRect">
            <a:avLst/>
          </a:prstGeom>
          <a:solidFill>
            <a:srgbClr val="FFECEC"/>
          </a:solidFill>
          <a:ln w="38100">
            <a:solidFill>
              <a:srgbClr val="FF6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5486400" cy="54864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⚠   DON'T   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Bleach (NaOCl) is alkaline; acid releases free Cl₂ gas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Smells like a swimming pool but harsher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Eyes water, throat burns within seconds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15 min in enclosed bathroom can be fatal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2697480"/>
            <a:ext cx="5486400" cy="3657600"/>
          </a:xfrm>
          <a:prstGeom prst="roundRect">
            <a:avLst/>
          </a:prstGeom>
          <a:solidFill>
            <a:srgbClr val="E9FBF6"/>
          </a:solidFill>
          <a:ln w="3810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263640" y="2697480"/>
            <a:ext cx="5486400" cy="54864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263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✓   DO   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LEAVE the bathroom; close the door behind you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Open windows and exhaust fans on the way out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Do not return for 30 minutes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Call Poison Control 1-800-222-1222 if you have any symptoms</a:t>
            </a:r>
          </a:p>
        </p:txBody>
      </p:sp>
    </p:spTree>
  </p:cSld>
  <p:clrMapOvr>
    <a:masterClrMapping/>
  </p:clrMapOvr>
  <p:transition spd="med">
    <p:spli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7: Acids &amp; Bases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8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3529584" cy="45720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3529584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NEVER MIX WITH BLEACH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Common household products that contain acid or ammonia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097280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Don't mix bleach with…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Why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Common product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Vinegar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Cl₂ gas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Salad dressing, glass cleaners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Ammonia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Chloramine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Windex, urine, some floor cleaners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Lemon juice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Cl₂ gas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Cleaning hacks gone wrong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Toilet bowl cleaner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Cl₂ gas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Many brands have HCl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Rubbing alcohol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Chloroform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Wipes, hand sanitiser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7: Acids &amp; Bases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9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3236976" cy="45720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3236976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IF EXPOSURE HAPPENS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Five steps in order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486400" cy="3657600"/>
          </a:xfrm>
          <a:prstGeom prst="roundRect">
            <a:avLst/>
          </a:prstGeom>
          <a:solidFill>
            <a:srgbClr val="FFECEC"/>
          </a:solidFill>
          <a:ln w="38100">
            <a:solidFill>
              <a:srgbClr val="FF6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5486400" cy="54864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⚠   DON'T   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Don't try to neutralise spilled chemical with another chemical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Don't induce vomiting unless Poison Control says so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Don't use butter, vinegar, or "remedies" on chemical burns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Don't go back in to get pets / phone — wait for fresh air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2697480"/>
            <a:ext cx="5486400" cy="3657600"/>
          </a:xfrm>
          <a:prstGeom prst="roundRect">
            <a:avLst/>
          </a:prstGeom>
          <a:solidFill>
            <a:srgbClr val="E9FBF6"/>
          </a:solidFill>
          <a:ln w="3810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263640" y="2697480"/>
            <a:ext cx="5486400" cy="54864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263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✓   DO   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1. Get to fresh air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2. Remove contaminated clothing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3. Rinse skin/eyes with cool water 15 minutes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4. Call Poison Control 1-800-222-1222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5. Photograph the product label for medics</a:t>
            </a:r>
          </a:p>
        </p:txBody>
      </p:sp>
    </p:spTree>
  </p:cSld>
  <p:clrMapOvr>
    <a:masterClrMapping/>
  </p:clrMapOvr>
  <p:transition spd="med"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7: Acids &amp; Bases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10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3529584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3529584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RED-CABBAGE INDICATOR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Make your own pH test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Boil chopped red cabbage 10 min in water → strain → purple liquid.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D93D"/>
                </a:solidFill>
                <a:latin typeface="Calibri"/>
              </a:rPr>
              <a:t>Add 1 tsp of liquid to test in a clear cup.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Drop in a sample — colour change tells you the pH.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Pink = acid (lemon, vinegar, tomato).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Blue/Green = base (baking soda, soap, ammonia).</a:t>
            </a: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7: Acids &amp; Bases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11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944368" cy="45720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94436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ACID/BASE ON SKIN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Don't neutralise — RINSE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486400" cy="3657600"/>
          </a:xfrm>
          <a:prstGeom prst="roundRect">
            <a:avLst/>
          </a:prstGeom>
          <a:solidFill>
            <a:srgbClr val="FFECEC"/>
          </a:solidFill>
          <a:ln w="38100">
            <a:solidFill>
              <a:srgbClr val="FF6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5486400" cy="54864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⚠   DON'T   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Don't rub vinegar on a base burn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Don't rub baking soda on an acid burn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Don't apply butter or oil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Don't wait to see how bad it gets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2697480"/>
            <a:ext cx="5486400" cy="3657600"/>
          </a:xfrm>
          <a:prstGeom prst="roundRect">
            <a:avLst/>
          </a:prstGeom>
          <a:solidFill>
            <a:srgbClr val="E9FBF6"/>
          </a:solidFill>
          <a:ln w="3810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263640" y="2697480"/>
            <a:ext cx="5486400" cy="54864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263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✓   DO   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1. Brush off any solid chemical first (gentle)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2. Rinse with cool tap water for 15 minutes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3. Remove contaminated clothing while rinsing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4. Call Poison Control 1-800-222-1222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5. ER if pain persists, blistering, or eye exposure</a:t>
            </a:r>
          </a:p>
        </p:txBody>
      </p:sp>
    </p:spTree>
  </p:cSld>
  <p:clrMapOvr>
    <a:masterClrMapping/>
  </p:clrMapOvr>
  <p:transition spd="med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7: Acids &amp; Bases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12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920240" cy="457200"/>
          </a:xfrm>
          <a:prstGeom prst="roundRect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92024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🧪 PH SCALE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Where everyday liquids fall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914400" y="3383280"/>
            <a:ext cx="690859" cy="640080"/>
          </a:xfrm>
          <a:prstGeom prst="rect">
            <a:avLst/>
          </a:prstGeom>
          <a:solidFill>
            <a:srgbClr val="C93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14400" y="4023360"/>
            <a:ext cx="690859" cy="2926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>
                <a:solidFill>
                  <a:srgbClr val="1F2D3D"/>
                </a:solidFill>
                <a:latin typeface="Calibri"/>
              </a:rPr>
              <a:t>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605259" y="3383280"/>
            <a:ext cx="690859" cy="640080"/>
          </a:xfrm>
          <a:prstGeom prst="rect">
            <a:avLst/>
          </a:prstGeom>
          <a:solidFill>
            <a:srgbClr val="E64F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605259" y="4023360"/>
            <a:ext cx="690859" cy="2926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>
                <a:solidFill>
                  <a:srgbClr val="1F2D3D"/>
                </a:solidFill>
                <a:latin typeface="Calibri"/>
              </a:rPr>
              <a:t>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296119" y="3383280"/>
            <a:ext cx="690859" cy="640080"/>
          </a:xfrm>
          <a:prstGeom prst="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2296119" y="4023360"/>
            <a:ext cx="690859" cy="2926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>
                <a:solidFill>
                  <a:srgbClr val="1F2D3D"/>
                </a:solidFill>
                <a:latin typeface="Calibri"/>
              </a:rPr>
              <a:t>2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986979" y="3383280"/>
            <a:ext cx="690859" cy="640080"/>
          </a:xfrm>
          <a:prstGeom prst="rect">
            <a:avLst/>
          </a:prstGeom>
          <a:solidFill>
            <a:srgbClr val="FF8C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2986979" y="4023360"/>
            <a:ext cx="690859" cy="2926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>
                <a:solidFill>
                  <a:srgbClr val="1F2D3D"/>
                </a:solidFill>
                <a:latin typeface="Calibri"/>
              </a:rPr>
              <a:t>3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677838" y="3383280"/>
            <a:ext cx="690859" cy="640080"/>
          </a:xfrm>
          <a:prstGeom prst="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3677838" y="4023360"/>
            <a:ext cx="690859" cy="2926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>
                <a:solidFill>
                  <a:srgbClr val="1F2D3D"/>
                </a:solidFill>
                <a:latin typeface="Calibri"/>
              </a:rPr>
              <a:t>4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368698" y="3383280"/>
            <a:ext cx="690859" cy="640080"/>
          </a:xfrm>
          <a:prstGeom prst="rect">
            <a:avLst/>
          </a:prstGeom>
          <a:solidFill>
            <a:srgbClr val="FFC8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4368698" y="4023360"/>
            <a:ext cx="690859" cy="2926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>
                <a:solidFill>
                  <a:srgbClr val="1F2D3D"/>
                </a:solidFill>
                <a:latin typeface="Calibri"/>
              </a:rPr>
              <a:t>5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59558" y="3383280"/>
            <a:ext cx="690859" cy="640080"/>
          </a:xfrm>
          <a:prstGeom prst="rect">
            <a:avLst/>
          </a:prstGeom>
          <a:solidFill>
            <a:srgbClr val="FFE0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5059558" y="4023360"/>
            <a:ext cx="690859" cy="2926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>
                <a:solidFill>
                  <a:srgbClr val="1F2D3D"/>
                </a:solidFill>
                <a:latin typeface="Calibri"/>
              </a:rPr>
              <a:t>6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750417" y="3383280"/>
            <a:ext cx="690859" cy="640080"/>
          </a:xfrm>
          <a:prstGeom prst="rect">
            <a:avLst/>
          </a:prstGeom>
          <a:solidFill>
            <a:srgbClr val="C8E6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5750417" y="4023360"/>
            <a:ext cx="690859" cy="2926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>
                <a:solidFill>
                  <a:srgbClr val="1F2D3D"/>
                </a:solidFill>
                <a:latin typeface="Calibri"/>
              </a:rPr>
              <a:t>7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41277" y="3383280"/>
            <a:ext cx="690859" cy="640080"/>
          </a:xfrm>
          <a:prstGeom prst="rect">
            <a:avLst/>
          </a:prstGeom>
          <a:solidFill>
            <a:srgbClr val="95E1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441277" y="4023360"/>
            <a:ext cx="690859" cy="2926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>
                <a:solidFill>
                  <a:srgbClr val="1F2D3D"/>
                </a:solidFill>
                <a:latin typeface="Calibri"/>
              </a:rPr>
              <a:t>8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132137" y="3383280"/>
            <a:ext cx="690859" cy="640080"/>
          </a:xfrm>
          <a:prstGeom prst="rect">
            <a:avLst/>
          </a:prstGeom>
          <a:solidFill>
            <a:srgbClr val="6BCB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7132137" y="4023360"/>
            <a:ext cx="690859" cy="2926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>
                <a:solidFill>
                  <a:srgbClr val="1F2D3D"/>
                </a:solidFill>
                <a:latin typeface="Calibri"/>
              </a:rPr>
              <a:t>9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822996" y="3383280"/>
            <a:ext cx="690859" cy="640080"/>
          </a:xfrm>
          <a:prstGeom prst="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7822996" y="4023360"/>
            <a:ext cx="690859" cy="2926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>
                <a:solidFill>
                  <a:srgbClr val="1F2D3D"/>
                </a:solidFill>
                <a:latin typeface="Calibri"/>
              </a:rPr>
              <a:t>10</a:t>
            </a:r>
          </a:p>
        </p:txBody>
      </p:sp>
      <p:sp>
        <p:nvSpPr>
          <p:cNvPr id="40" name="Rectangle 39"/>
          <p:cNvSpPr/>
          <p:nvPr/>
        </p:nvSpPr>
        <p:spPr>
          <a:xfrm>
            <a:off x="8513856" y="3383280"/>
            <a:ext cx="690859" cy="640080"/>
          </a:xfrm>
          <a:prstGeom prst="rect">
            <a:avLst/>
          </a:prstGeom>
          <a:solidFill>
            <a:srgbClr val="5AA8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8513856" y="4023360"/>
            <a:ext cx="690859" cy="2926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>
                <a:solidFill>
                  <a:srgbClr val="1F2D3D"/>
                </a:solidFill>
                <a:latin typeface="Calibri"/>
              </a:rPr>
              <a:t>11</a:t>
            </a:r>
          </a:p>
        </p:txBody>
      </p:sp>
      <p:sp>
        <p:nvSpPr>
          <p:cNvPr id="42" name="Rectangle 41"/>
          <p:cNvSpPr/>
          <p:nvPr/>
        </p:nvSpPr>
        <p:spPr>
          <a:xfrm>
            <a:off x="9204716" y="3383280"/>
            <a:ext cx="690859" cy="640080"/>
          </a:xfrm>
          <a:prstGeom prst="rect">
            <a:avLst/>
          </a:prstGeom>
          <a:solidFill>
            <a:srgbClr val="6E8E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9204716" y="4023360"/>
            <a:ext cx="690859" cy="2926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>
                <a:solidFill>
                  <a:srgbClr val="1F2D3D"/>
                </a:solidFill>
                <a:latin typeface="Calibri"/>
              </a:rPr>
              <a:t>12</a:t>
            </a:r>
          </a:p>
        </p:txBody>
      </p:sp>
      <p:sp>
        <p:nvSpPr>
          <p:cNvPr id="44" name="Rectangle 43"/>
          <p:cNvSpPr/>
          <p:nvPr/>
        </p:nvSpPr>
        <p:spPr>
          <a:xfrm>
            <a:off x="9895575" y="3383280"/>
            <a:ext cx="690859" cy="640080"/>
          </a:xfrm>
          <a:prstGeom prst="rect">
            <a:avLst/>
          </a:prstGeom>
          <a:solidFill>
            <a:srgbClr val="9A7A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9895575" y="4023360"/>
            <a:ext cx="690859" cy="2926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>
                <a:solidFill>
                  <a:srgbClr val="1F2D3D"/>
                </a:solidFill>
                <a:latin typeface="Calibri"/>
              </a:rPr>
              <a:t>13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0586435" y="3383280"/>
            <a:ext cx="690859" cy="640080"/>
          </a:xfrm>
          <a:prstGeom prst="rect">
            <a:avLst/>
          </a:prstGeom>
          <a:solidFill>
            <a:srgbClr val="6B4E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10586435" y="4023360"/>
            <a:ext cx="690859" cy="2926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>
                <a:solidFill>
                  <a:srgbClr val="1F2D3D"/>
                </a:solidFill>
                <a:latin typeface="Calibri"/>
              </a:rPr>
              <a:t>14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14400" y="2971800"/>
            <a:ext cx="2763438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>
                <a:solidFill>
                  <a:srgbClr val="C93540"/>
                </a:solidFill>
                <a:latin typeface="Calibri"/>
              </a:rPr>
              <a:t>🔴  STRONG ACID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404987" y="2971800"/>
            <a:ext cx="1381719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>
                <a:solidFill>
                  <a:srgbClr val="1F2D3D"/>
                </a:solidFill>
                <a:latin typeface="Calibri"/>
              </a:rPr>
              <a:t>⚪ NEUTRAL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513856" y="2971800"/>
            <a:ext cx="2763438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STRONG BASE  🔵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914400" y="4754880"/>
            <a:ext cx="3362858" cy="6400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3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1051560" y="4754880"/>
            <a:ext cx="3088538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200" b="1">
                <a:solidFill>
                  <a:srgbClr val="1F2D3D"/>
                </a:solidFill>
                <a:latin typeface="Calibri"/>
              </a:rPr>
              <a:t>Battery acid  (pH 0)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368698" y="4754880"/>
            <a:ext cx="3362858" cy="6400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F6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4505858" y="4754880"/>
            <a:ext cx="3088538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200" b="1">
                <a:solidFill>
                  <a:srgbClr val="1F2D3D"/>
                </a:solidFill>
                <a:latin typeface="Calibri"/>
              </a:rPr>
              <a:t>Lemon juice  (pH 2)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7822996" y="4754880"/>
            <a:ext cx="3362858" cy="6400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FC8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7960156" y="4754880"/>
            <a:ext cx="3088538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200" b="1">
                <a:solidFill>
                  <a:srgbClr val="1F2D3D"/>
                </a:solidFill>
                <a:latin typeface="Calibri"/>
              </a:rPr>
              <a:t>Coffee  (pH 5)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914400" y="5532120"/>
            <a:ext cx="3362858" cy="6400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8E6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1051560" y="5532120"/>
            <a:ext cx="3088538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200" b="1">
                <a:solidFill>
                  <a:srgbClr val="1F2D3D"/>
                </a:solidFill>
                <a:latin typeface="Calibri"/>
              </a:rPr>
              <a:t>Pure water  (pH 7)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4368698" y="5532120"/>
            <a:ext cx="3362858" cy="6400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6BCBC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4505858" y="5532120"/>
            <a:ext cx="3088538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200" b="1">
                <a:solidFill>
                  <a:srgbClr val="1F2D3D"/>
                </a:solidFill>
                <a:latin typeface="Calibri"/>
              </a:rPr>
              <a:t>Baking soda  (pH 9)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7822996" y="5532120"/>
            <a:ext cx="3362858" cy="6400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9A7A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7960156" y="5532120"/>
            <a:ext cx="3088538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200" b="1">
                <a:solidFill>
                  <a:srgbClr val="1F2D3D"/>
                </a:solidFill>
                <a:latin typeface="Calibri"/>
              </a:rPr>
              <a:t>Bleach  (pH 13)</a:t>
            </a: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7: Acids &amp; Bases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13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212848" cy="45720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21284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⚗ DEADLY MIX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Bleach + acid = chlorine gas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237744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1569567" y="3200400"/>
            <a:ext cx="1463040" cy="109728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569567" y="3200400"/>
            <a:ext cx="1463040" cy="10972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1F2D3D"/>
                </a:solidFill>
                <a:latin typeface="Calibri"/>
              </a:rPr>
              <a:t>NaOCl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32607" y="3200400"/>
            <a:ext cx="365760" cy="10972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3600" b="1">
                <a:solidFill>
                  <a:srgbClr val="1A3C5E"/>
                </a:solidFill>
                <a:latin typeface="Calibri"/>
              </a:rPr>
              <a:t>+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398367" y="3200400"/>
            <a:ext cx="1463040" cy="1097280"/>
          </a:xfrm>
          <a:prstGeom prst="roundRect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3398367" y="3200400"/>
            <a:ext cx="1463040" cy="10972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1F2D3D"/>
                </a:solidFill>
                <a:latin typeface="Calibri"/>
              </a:rPr>
              <a:t>HCl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4861407" y="3566160"/>
            <a:ext cx="640080" cy="365760"/>
          </a:xfrm>
          <a:prstGeom prst="rightArrow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769967" y="3154680"/>
            <a:ext cx="822959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1">
                <a:solidFill>
                  <a:srgbClr val="C93540"/>
                </a:solidFill>
                <a:latin typeface="Calibri"/>
              </a:rPr>
              <a:t>⚠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501487" y="3200400"/>
            <a:ext cx="1463040" cy="109728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501487" y="3200400"/>
            <a:ext cx="1463040" cy="10972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1F2D3D"/>
                </a:solidFill>
                <a:latin typeface="Calibri"/>
              </a:rPr>
              <a:t>NaCl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4527" y="3200400"/>
            <a:ext cx="365760" cy="10972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3600" b="1">
                <a:solidFill>
                  <a:srgbClr val="1A3C5E"/>
                </a:solidFill>
                <a:latin typeface="Calibri"/>
              </a:rPr>
              <a:t>+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330287" y="3200400"/>
            <a:ext cx="1463040" cy="1097280"/>
          </a:xfrm>
          <a:prstGeom prst="roundRect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330287" y="3200400"/>
            <a:ext cx="1463040" cy="10972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1F2D3D"/>
                </a:solidFill>
                <a:latin typeface="Calibri"/>
              </a:rPr>
              <a:t>H₂O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793327" y="3200400"/>
            <a:ext cx="365760" cy="10972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3600" b="1">
                <a:solidFill>
                  <a:srgbClr val="1A3C5E"/>
                </a:solidFill>
                <a:latin typeface="Calibri"/>
              </a:rPr>
              <a:t>+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159087" y="3200400"/>
            <a:ext cx="1463040" cy="109728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9159087" y="3200400"/>
            <a:ext cx="1463040" cy="10972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1F2D3D"/>
                </a:solidFill>
                <a:latin typeface="Calibri"/>
              </a:rPr>
              <a:t>Cl₂↑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8640" y="2697480"/>
            <a:ext cx="5547207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>
                <a:solidFill>
                  <a:srgbClr val="1A3C5E"/>
                </a:solidFill>
                <a:latin typeface="Calibri"/>
              </a:rPr>
              <a:t>⚗  REACTANTS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547207" y="2697480"/>
            <a:ext cx="6095847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200" b="1">
                <a:solidFill>
                  <a:srgbClr val="4ECDC4"/>
                </a:solidFill>
                <a:latin typeface="Calibri"/>
              </a:rPr>
              <a:t>PRODUCTS  ✨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48640" y="5257800"/>
            <a:ext cx="11094415" cy="105156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777240" y="5349240"/>
            <a:ext cx="10637215" cy="8686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500" b="0">
                <a:solidFill>
                  <a:srgbClr val="1F2D3D"/>
                </a:solidFill>
                <a:latin typeface="Calibri"/>
              </a:rPr>
              <a:t>💡  Cl₂ gas burns lungs in seconds. Never mix bleach with vinegar, lemon, ammonia, or toilet bowl cleaner.</a:t>
            </a:r>
          </a:p>
        </p:txBody>
      </p:sp>
    </p:spTree>
  </p:cSld>
  <p:clrMapOvr>
    <a:masterClrMapping/>
  </p:clrMapOvr>
  <p:transition spd="med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7: Acids &amp; Bases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14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1280160"/>
            <a:ext cx="10362895" cy="4937760"/>
          </a:xfrm>
          <a:prstGeom prst="roundRect">
            <a:avLst/>
          </a:prstGeom>
          <a:solidFill>
            <a:srgbClr val="FFFFFF"/>
          </a:solidFill>
          <a:ln w="50800">
            <a:solidFill>
              <a:srgbClr val="FF6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914400" y="1280160"/>
            <a:ext cx="10362895" cy="64008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4400" y="1280160"/>
            <a:ext cx="10362895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🤓  DID YOU KNOW?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2194560"/>
            <a:ext cx="10362895" cy="12801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1000" b="0">
                <a:solidFill>
                  <a:srgbClr val="FF6B6B"/>
                </a:solidFill>
                <a:latin typeface="Calibri"/>
              </a:rPr>
              <a:t>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3566160"/>
            <a:ext cx="9265615" cy="12801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800" b="1">
                <a:solidFill>
                  <a:srgbClr val="1A3C5E"/>
                </a:solidFill>
                <a:latin typeface="Calibri"/>
              </a:rPr>
              <a:t>Your stomach has acid almost as strong as battery acid.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4846320"/>
            <a:ext cx="9265615" cy="12801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600" b="0">
                <a:solidFill>
                  <a:srgbClr val="1F2D3D"/>
                </a:solidFill>
                <a:latin typeface="Calibri"/>
              </a:rPr>
              <a:t>Stomach pH is around 1.5–3.5. A protective mucus layer keeps it from digesting your own stomach. Heartburn = some of that acid creeping up.</a:t>
            </a:r>
          </a:p>
        </p:txBody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7: Acids &amp; Bases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15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359152" cy="45720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359152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🧪 TRY AT HOME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Red cabbage pH indicator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3657600" cy="3657600"/>
          </a:xfrm>
          <a:prstGeom prst="roundRect">
            <a:avLst/>
          </a:prstGeom>
          <a:solidFill>
            <a:srgbClr val="F8F9FC"/>
          </a:solidFill>
          <a:ln w="2540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3657600" cy="50292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365760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🧰  MATERIALS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3337560"/>
            <a:ext cx="3246120" cy="29260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Half a head of red cabbage, chopped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Hot water + a pot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A strainer or coffee filter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Clear cups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Lemon juice, vinegar, baking-soda water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34840" y="2697480"/>
            <a:ext cx="4297680" cy="3657600"/>
          </a:xfrm>
          <a:prstGeom prst="roundRect">
            <a:avLst/>
          </a:prstGeom>
          <a:solidFill>
            <a:srgbClr val="F8F9FC"/>
          </a:solidFill>
          <a:ln w="254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4434840" y="2697480"/>
            <a:ext cx="4297680" cy="502920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434840" y="2697480"/>
            <a:ext cx="429768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📋  STEPS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63440" y="3337560"/>
            <a:ext cx="3886200" cy="29260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1.  Boil chopped cabbage in water for 10 minutes.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2.  Strain — keep the purple liquid.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3.  Pour 1 tsp into each clear cup.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4.  Add a different test substance to each: lemon, vinegar, baking soda.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5.  Watch the color change: pink = acid, blue/green = base.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961120" y="2697480"/>
            <a:ext cx="2697480" cy="3657600"/>
          </a:xfrm>
          <a:prstGeom prst="roundRect">
            <a:avLst/>
          </a:prstGeom>
          <a:solidFill>
            <a:srgbClr val="FFD93D"/>
          </a:solidFill>
          <a:ln w="2540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006840" y="2788920"/>
            <a:ext cx="26060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1">
                <a:solidFill>
                  <a:srgbClr val="1F2D3D"/>
                </a:solidFill>
                <a:latin typeface="Calibri"/>
              </a:rPr>
              <a:t>👀  WHAT YOU'LL SEE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98280" y="3200400"/>
            <a:ext cx="2468880" cy="30175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>
                <a:solidFill>
                  <a:srgbClr val="1F2D3D"/>
                </a:solidFill>
                <a:latin typeface="Calibri"/>
              </a:rPr>
              <a:t>Pink colors mean acid. Blue/green colors mean base. Same liquid — different colors based on pH.</a:t>
            </a:r>
          </a:p>
        </p:txBody>
      </p:sp>
    </p:spTree>
  </p:cSld>
  <p:clrMapOvr>
    <a:masterClrMapping/>
  </p:clrMapOvr>
  <p:transition spd="med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7: Acids &amp; Bases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16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828800" cy="45720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8288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PH SCALE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Each step is 10× different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48640" y="2743200"/>
            <a:ext cx="11094415" cy="21945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0" b="1">
                <a:solidFill>
                  <a:srgbClr val="1A3C5E"/>
                </a:solidFill>
                <a:latin typeface="Calibri"/>
              </a:rPr>
              <a:t>10×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4846320"/>
            <a:ext cx="11094415" cy="5486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2200" b="1">
                <a:solidFill>
                  <a:srgbClr val="FFA94D"/>
                </a:solidFill>
                <a:latin typeface="Calibri"/>
              </a:rPr>
              <a:t>per pH unit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828800" y="5486400"/>
            <a:ext cx="8534095" cy="640080"/>
          </a:xfrm>
          <a:prstGeom prst="roundRect">
            <a:avLst/>
          </a:prstGeom>
          <a:solidFill>
            <a:srgbClr val="FFD93D"/>
          </a:solidFill>
          <a:ln w="1905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828800" y="5486400"/>
            <a:ext cx="8534095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500" b="1">
                <a:solidFill>
                  <a:srgbClr val="1F2D3D"/>
                </a:solidFill>
                <a:latin typeface="Calibri"/>
              </a:rPr>
              <a:t>pH 4 is 10× more acidic than pH 5, and 1000× more acidic than pH 7. Small numbers = HUGE differences.</a:t>
            </a:r>
          </a:p>
        </p:txBody>
      </p:sp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7: Acids &amp; Bases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17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212848" cy="457200"/>
          </a:xfrm>
          <a:prstGeom prst="roundRect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21284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❓ QUICK QUIZ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You accidentally splash a strong acid on your hand. What's first?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532120" cy="1280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74C0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31520" y="2971800"/>
            <a:ext cx="731520" cy="731520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31520" y="297180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00200" y="288036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Calibri"/>
              </a:rPr>
              <a:t>Wipe with a dry towel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2697480"/>
            <a:ext cx="5532120" cy="1280160"/>
          </a:xfrm>
          <a:prstGeom prst="roundRect">
            <a:avLst/>
          </a:prstGeom>
          <a:solidFill>
            <a:srgbClr val="E9FBF6"/>
          </a:solidFill>
          <a:ln w="5080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6446520" y="2971800"/>
            <a:ext cx="731520" cy="731520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446520" y="297180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0" y="288036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1">
                <a:solidFill>
                  <a:srgbClr val="1F2D3D"/>
                </a:solidFill>
                <a:latin typeface="Calibri"/>
              </a:rPr>
              <a:t>Rinse with water for 15 minutes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201400" y="3108960"/>
            <a:ext cx="4572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200" b="1">
                <a:solidFill>
                  <a:srgbClr val="4ECDC4"/>
                </a:solidFill>
                <a:latin typeface="Calibri"/>
              </a:rPr>
              <a:t>✓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114800"/>
            <a:ext cx="5532120" cy="1280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731520" y="4389120"/>
            <a:ext cx="731520" cy="73152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31520" y="438912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600200" y="429768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Calibri"/>
              </a:rPr>
              <a:t>Pour baking soda on it to neutralize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63640" y="4114800"/>
            <a:ext cx="5532120" cy="1280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B197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6446520" y="4389120"/>
            <a:ext cx="731520" cy="731520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46520" y="438912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15200" y="429768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Calibri"/>
              </a:rPr>
              <a:t>Apply ice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623560"/>
            <a:ext cx="11094415" cy="594360"/>
          </a:xfrm>
          <a:prstGeom prst="roundRect">
            <a:avLst/>
          </a:prstGeom>
          <a:solidFill>
            <a:srgbClr val="FFD93D"/>
          </a:solidFill>
          <a:ln w="1905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77240" y="5623560"/>
            <a:ext cx="10637215" cy="5943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>
                <a:solidFill>
                  <a:srgbClr val="1F2D3D"/>
                </a:solidFill>
                <a:latin typeface="Calibri"/>
              </a:rPr>
              <a:t>💡  RINSE with cool water for 15 minutes minimum. Don't neutralize — the heat of neutralization can make the burn worse. THEN call Poison Control.</a:t>
            </a:r>
          </a:p>
        </p:txBody>
      </p:sp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7: Acids &amp; Bases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18  /  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828800" cy="45720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8288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WRAP-UP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You learned… so you can…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1094415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8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🎓  You learned that…</a:t>
                      </a:r>
                    </a:p>
                  </a:txBody>
                  <a:tcPr marL="146304" marT="73152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🚀  So you can…</a:t>
                      </a:r>
                    </a:p>
                  </a:txBody>
                  <a:tcPr marL="146304" marT="73152" marB="36576">
                    <a:solidFill>
                      <a:srgbClr val="4ECD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Acid gives H⁺; base takes H⁺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Read pH labels meaningfully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pH scale 0-14, log scale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Compare strength of products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Bleach + acid = chlorine gas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Never mix cleaners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Rinse first; don't neutralise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Respond to chemical burns correctly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Red cabbage = home pH indicator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Do a fun safe demo with kids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1750</Words>
  <Application>Microsoft Office PowerPoint</Application>
  <PresentationFormat>Widescreen</PresentationFormat>
  <Paragraphs>338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Ogar Ichire</cp:lastModifiedBy>
  <cp:revision>2</cp:revision>
  <dcterms:created xsi:type="dcterms:W3CDTF">2013-01-27T09:14:16Z</dcterms:created>
  <dcterms:modified xsi:type="dcterms:W3CDTF">2026-05-07T16:54:27Z</dcterms:modified>
  <cp:category/>
</cp:coreProperties>
</file>