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8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1097280" y="-548640"/>
            <a:ext cx="3291840" cy="3291840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997135" y="-731520"/>
            <a:ext cx="2743200" cy="2743200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731520" y="4480560"/>
            <a:ext cx="2743200" cy="274320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99855" y="3931920"/>
            <a:ext cx="3474720" cy="34747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371600" y="1097280"/>
            <a:ext cx="914400" cy="91440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31375" y="320040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280160" y="2011680"/>
            <a:ext cx="9631375" cy="32004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809847" y="2286000"/>
            <a:ext cx="457200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09847" y="2286000"/>
            <a:ext cx="45720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🧪  COMMUNITY CHEMISTRY  ·  LEVEL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971800"/>
            <a:ext cx="1072865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FFA94D"/>
                </a:solidFill>
                <a:latin typeface="Calibri"/>
              </a:rPr>
              <a:t>LECTURE  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20440"/>
            <a:ext cx="10728655" cy="11887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5400" b="1">
                <a:solidFill>
                  <a:srgbClr val="1A3C5E"/>
                </a:solidFill>
                <a:latin typeface="Calibri"/>
              </a:rPr>
              <a:t>Solutions &amp; Solubility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4617720"/>
            <a:ext cx="94484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0">
                <a:solidFill>
                  <a:srgbClr val="1F2D3D"/>
                </a:solidFill>
                <a:latin typeface="Calibri"/>
              </a:rPr>
              <a:t>Why water sometimes isn't enough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355080"/>
            <a:ext cx="1072865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7A7E"/>
                </a:solidFill>
                <a:latin typeface="Calibri"/>
              </a:rPr>
              <a:t>CHEMDU  ·  LEVEL 1  ·  ORIGINAL ANIMATIONS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3C5E"/>
                </a:solidFill>
                <a:latin typeface="Calibri"/>
              </a:rPr>
              <a:t>L6: Solutions &amp; Solubility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7 /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68680"/>
            <a:ext cx="164592" cy="310896"/>
          </a:xfrm>
          <a:prstGeom prst="rect">
            <a:avLst/>
          </a:prstGeom>
          <a:solidFill>
            <a:srgbClr val="E2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841248"/>
            <a:ext cx="1091153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CONCEPT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188720"/>
            <a:ext cx="11094415" cy="822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>
                <a:solidFill>
                  <a:srgbClr val="1A3C5E"/>
                </a:solidFill>
                <a:latin typeface="Calibri"/>
              </a:rPr>
              <a:t>Like Dissolves Like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20240"/>
            <a:ext cx="2194560" cy="45720"/>
          </a:xfrm>
          <a:prstGeom prst="rect">
            <a:avLst/>
          </a:prstGeom>
          <a:solidFill>
            <a:srgbClr val="E2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48640" y="2240280"/>
            <a:ext cx="3383280" cy="365760"/>
          </a:xfrm>
          <a:prstGeom prst="round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48640" y="2240280"/>
            <a:ext cx="3383280" cy="3657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SIDE-BY-SIDE BEAKERS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743200"/>
            <a:ext cx="493776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WHAT IT SHOWS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063240"/>
            <a:ext cx="4937760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62133"/>
                </a:solidFill>
                <a:latin typeface="Calibri"/>
              </a:rPr>
              <a:t>Left beaker: salt dissolving — Na⁺ and Cl⁻ ions surrounded by water molecules. Right beaker: oil and water separated into two layers with an orange boundary. Caption shows the rule: "Polar + polar = mixes; non-polar + polar = separates."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617720"/>
            <a:ext cx="493776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TEACHER SCRIPT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937760"/>
            <a:ext cx="4937760" cy="1508760"/>
          </a:xfrm>
          <a:prstGeom prst="roundRect">
            <a:avLst/>
          </a:prstGeom>
          <a:solidFill>
            <a:srgbClr val="F7E5B8"/>
          </a:solidFill>
          <a:ln w="19050">
            <a:solidFill>
              <a:srgbClr val="E2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1520" y="5029200"/>
            <a:ext cx="4572000" cy="1325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1">
                <a:solidFill>
                  <a:srgbClr val="162133"/>
                </a:solidFill>
                <a:latin typeface="Calibri"/>
              </a:rPr>
              <a:t>"Same water in both beakers. Salt is polar like water → they mix. Oil is non-polar → it floats as a separate layer. This rule — like dissolves like — predicts everything from stain removal to medicine absorption in your body."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760720" y="2240280"/>
            <a:ext cx="5943600" cy="420624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43600" y="2331720"/>
            <a:ext cx="557784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1" i="0">
                <a:solidFill>
                  <a:srgbClr val="6A7386"/>
                </a:solidFill>
                <a:latin typeface="Calibri"/>
              </a:rPr>
              <a:t>◉  ORIGINAL ILLUSTRATION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0" y="2788920"/>
            <a:ext cx="2788920" cy="3108959"/>
          </a:xfrm>
          <a:prstGeom prst="roundRect">
            <a:avLst/>
          </a:prstGeom>
          <a:solidFill>
            <a:srgbClr val="CDE7F5"/>
          </a:solidFill>
          <a:ln w="254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0" y="2880360"/>
            <a:ext cx="278892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 i="0">
                <a:solidFill>
                  <a:srgbClr val="4F9973"/>
                </a:solidFill>
                <a:latin typeface="Calibri"/>
              </a:rPr>
              <a:t>✓  SALT IN WATER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0" y="3200400"/>
            <a:ext cx="278892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1">
                <a:solidFill>
                  <a:srgbClr val="1A3C5E"/>
                </a:solidFill>
                <a:latin typeface="Calibri"/>
              </a:rPr>
              <a:t>Polar + polar → mixes</a:t>
            </a:r>
          </a:p>
        </p:txBody>
      </p:sp>
      <p:sp>
        <p:nvSpPr>
          <p:cNvPr id="25" name="Oval 24"/>
          <p:cNvSpPr/>
          <p:nvPr/>
        </p:nvSpPr>
        <p:spPr>
          <a:xfrm>
            <a:off x="6268212" y="4279392"/>
            <a:ext cx="493776" cy="493776"/>
          </a:xfrm>
          <a:prstGeom prst="ellipse">
            <a:avLst/>
          </a:prstGeom>
          <a:solidFill>
            <a:srgbClr val="E2A82E"/>
          </a:solidFill>
          <a:ln w="1905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268212" y="4279392"/>
            <a:ext cx="493776" cy="493776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Calibri"/>
              </a:rPr>
              <a:t>Na⁺</a:t>
            </a:r>
          </a:p>
        </p:txBody>
      </p:sp>
      <p:sp>
        <p:nvSpPr>
          <p:cNvPr id="27" name="Oval 26"/>
          <p:cNvSpPr/>
          <p:nvPr/>
        </p:nvSpPr>
        <p:spPr>
          <a:xfrm>
            <a:off x="7091172" y="4828031"/>
            <a:ext cx="493776" cy="493776"/>
          </a:xfrm>
          <a:prstGeom prst="ellipse">
            <a:avLst/>
          </a:prstGeom>
          <a:solidFill>
            <a:srgbClr val="4F9973"/>
          </a:solidFill>
          <a:ln w="1905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091172" y="4828031"/>
            <a:ext cx="493776" cy="493776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Calibri"/>
              </a:rPr>
              <a:t>Cl⁻</a:t>
            </a:r>
          </a:p>
        </p:txBody>
      </p:sp>
      <p:sp>
        <p:nvSpPr>
          <p:cNvPr id="29" name="Oval 28"/>
          <p:cNvSpPr/>
          <p:nvPr/>
        </p:nvSpPr>
        <p:spPr>
          <a:xfrm>
            <a:off x="7914132" y="4005072"/>
            <a:ext cx="493776" cy="493776"/>
          </a:xfrm>
          <a:prstGeom prst="ellipse">
            <a:avLst/>
          </a:prstGeom>
          <a:solidFill>
            <a:srgbClr val="E2A82E"/>
          </a:solidFill>
          <a:ln w="1905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914132" y="4005072"/>
            <a:ext cx="493776" cy="493776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Calibri"/>
              </a:rPr>
              <a:t>Na⁺</a:t>
            </a:r>
          </a:p>
        </p:txBody>
      </p:sp>
      <p:sp>
        <p:nvSpPr>
          <p:cNvPr id="31" name="Oval 30"/>
          <p:cNvSpPr/>
          <p:nvPr/>
        </p:nvSpPr>
        <p:spPr>
          <a:xfrm>
            <a:off x="6725412" y="3639312"/>
            <a:ext cx="493776" cy="493776"/>
          </a:xfrm>
          <a:prstGeom prst="ellipse">
            <a:avLst/>
          </a:prstGeom>
          <a:solidFill>
            <a:srgbClr val="4F9973"/>
          </a:solidFill>
          <a:ln w="1905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725412" y="3639312"/>
            <a:ext cx="493776" cy="493776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Calibri"/>
              </a:rPr>
              <a:t>Cl⁻</a:t>
            </a:r>
          </a:p>
        </p:txBody>
      </p:sp>
      <p:cxnSp>
        <p:nvCxnSpPr>
          <p:cNvPr id="33" name="Connector 32"/>
          <p:cNvCxnSpPr/>
          <p:nvPr/>
        </p:nvCxnSpPr>
        <p:spPr>
          <a:xfrm flipH="1">
            <a:off x="5898838" y="4160520"/>
            <a:ext cx="159062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6057900" y="4160520"/>
            <a:ext cx="159061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5987491" y="4090111"/>
            <a:ext cx="140817" cy="140817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5854581" y="423942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6172704" y="423942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8" name="Connector 37"/>
          <p:cNvCxnSpPr/>
          <p:nvPr/>
        </p:nvCxnSpPr>
        <p:spPr>
          <a:xfrm flipH="1">
            <a:off x="6081718" y="5074920"/>
            <a:ext cx="159062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6240780" y="5074920"/>
            <a:ext cx="159061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6170371" y="5004511"/>
            <a:ext cx="140817" cy="140817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6037461" y="515382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6355584" y="515382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3" name="Connector 42"/>
          <p:cNvCxnSpPr/>
          <p:nvPr/>
        </p:nvCxnSpPr>
        <p:spPr>
          <a:xfrm flipH="1">
            <a:off x="6721798" y="5440680"/>
            <a:ext cx="159062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6880860" y="5440680"/>
            <a:ext cx="159061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6810451" y="5370271"/>
            <a:ext cx="140817" cy="140817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Oval 45"/>
          <p:cNvSpPr/>
          <p:nvPr/>
        </p:nvSpPr>
        <p:spPr>
          <a:xfrm>
            <a:off x="6677541" y="551958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/>
          <p:cNvSpPr/>
          <p:nvPr/>
        </p:nvSpPr>
        <p:spPr>
          <a:xfrm>
            <a:off x="6995664" y="551958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8" name="Connector 47"/>
          <p:cNvCxnSpPr/>
          <p:nvPr/>
        </p:nvCxnSpPr>
        <p:spPr>
          <a:xfrm flipH="1">
            <a:off x="7636198" y="5532120"/>
            <a:ext cx="159062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7795260" y="5532120"/>
            <a:ext cx="159061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7724851" y="5461711"/>
            <a:ext cx="140817" cy="140817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7591941" y="561102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7910064" y="561102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53" name="Connector 52"/>
          <p:cNvCxnSpPr/>
          <p:nvPr/>
        </p:nvCxnSpPr>
        <p:spPr>
          <a:xfrm flipH="1">
            <a:off x="8459158" y="4892040"/>
            <a:ext cx="159062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8618220" y="4892040"/>
            <a:ext cx="159061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8547811" y="4821631"/>
            <a:ext cx="140817" cy="140817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Oval 55"/>
          <p:cNvSpPr/>
          <p:nvPr/>
        </p:nvSpPr>
        <p:spPr>
          <a:xfrm>
            <a:off x="8414901" y="497094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56"/>
          <p:cNvSpPr/>
          <p:nvPr/>
        </p:nvSpPr>
        <p:spPr>
          <a:xfrm>
            <a:off x="8733024" y="497094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58" name="Connector 57"/>
          <p:cNvCxnSpPr/>
          <p:nvPr/>
        </p:nvCxnSpPr>
        <p:spPr>
          <a:xfrm flipH="1">
            <a:off x="8367718" y="3886200"/>
            <a:ext cx="159062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8526780" y="3886200"/>
            <a:ext cx="159061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8456371" y="3815791"/>
            <a:ext cx="140817" cy="140817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Oval 60"/>
          <p:cNvSpPr/>
          <p:nvPr/>
        </p:nvSpPr>
        <p:spPr>
          <a:xfrm>
            <a:off x="8323461" y="396510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Oval 61"/>
          <p:cNvSpPr/>
          <p:nvPr/>
        </p:nvSpPr>
        <p:spPr>
          <a:xfrm>
            <a:off x="8641584" y="396510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3" name="Connector 62"/>
          <p:cNvCxnSpPr/>
          <p:nvPr/>
        </p:nvCxnSpPr>
        <p:spPr>
          <a:xfrm flipH="1">
            <a:off x="5807398" y="3611880"/>
            <a:ext cx="159062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5966460" y="3611880"/>
            <a:ext cx="159061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Oval 64"/>
          <p:cNvSpPr/>
          <p:nvPr/>
        </p:nvSpPr>
        <p:spPr>
          <a:xfrm>
            <a:off x="5896051" y="3541471"/>
            <a:ext cx="140817" cy="140817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Oval 65"/>
          <p:cNvSpPr/>
          <p:nvPr/>
        </p:nvSpPr>
        <p:spPr>
          <a:xfrm>
            <a:off x="5763141" y="369078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66"/>
          <p:cNvSpPr/>
          <p:nvPr/>
        </p:nvSpPr>
        <p:spPr>
          <a:xfrm>
            <a:off x="6081264" y="369078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8" name="Connector 67"/>
          <p:cNvCxnSpPr/>
          <p:nvPr/>
        </p:nvCxnSpPr>
        <p:spPr>
          <a:xfrm flipH="1">
            <a:off x="7544758" y="3520440"/>
            <a:ext cx="159062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7703820" y="3520440"/>
            <a:ext cx="159061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7633411" y="3450031"/>
            <a:ext cx="140817" cy="140817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Oval 70"/>
          <p:cNvSpPr/>
          <p:nvPr/>
        </p:nvSpPr>
        <p:spPr>
          <a:xfrm>
            <a:off x="7500501" y="359934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Oval 71"/>
          <p:cNvSpPr/>
          <p:nvPr/>
        </p:nvSpPr>
        <p:spPr>
          <a:xfrm>
            <a:off x="7818624" y="359934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3" name="Connector 72"/>
          <p:cNvCxnSpPr/>
          <p:nvPr/>
        </p:nvCxnSpPr>
        <p:spPr>
          <a:xfrm flipH="1">
            <a:off x="6721798" y="4526280"/>
            <a:ext cx="159062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6880860" y="4526280"/>
            <a:ext cx="159061" cy="123158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Oval 74"/>
          <p:cNvSpPr/>
          <p:nvPr/>
        </p:nvSpPr>
        <p:spPr>
          <a:xfrm>
            <a:off x="6810451" y="4455871"/>
            <a:ext cx="140817" cy="140817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Oval 75"/>
          <p:cNvSpPr/>
          <p:nvPr/>
        </p:nvSpPr>
        <p:spPr>
          <a:xfrm>
            <a:off x="6677541" y="460518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Oval 76"/>
          <p:cNvSpPr/>
          <p:nvPr/>
        </p:nvSpPr>
        <p:spPr>
          <a:xfrm>
            <a:off x="6995664" y="4605181"/>
            <a:ext cx="88513" cy="88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ounded Rectangle 77"/>
          <p:cNvSpPr/>
          <p:nvPr/>
        </p:nvSpPr>
        <p:spPr>
          <a:xfrm>
            <a:off x="8732520" y="2788920"/>
            <a:ext cx="2788920" cy="3108959"/>
          </a:xfrm>
          <a:prstGeom prst="roundRect">
            <a:avLst/>
          </a:prstGeom>
          <a:solidFill>
            <a:srgbClr val="CDE7F5"/>
          </a:solidFill>
          <a:ln w="254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8732520" y="2880360"/>
            <a:ext cx="278892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 i="0">
                <a:solidFill>
                  <a:srgbClr val="E65353"/>
                </a:solidFill>
                <a:latin typeface="Calibri"/>
              </a:rPr>
              <a:t>✗  OIL IN WATER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732520" y="3200400"/>
            <a:ext cx="278892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1">
                <a:solidFill>
                  <a:srgbClr val="1A3C5E"/>
                </a:solidFill>
                <a:latin typeface="Calibri"/>
              </a:rPr>
              <a:t>Non-polar + polar → separate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823960" y="3657600"/>
            <a:ext cx="2606039" cy="868680"/>
          </a:xfrm>
          <a:prstGeom prst="rect">
            <a:avLst/>
          </a:prstGeom>
          <a:solidFill>
            <a:srgbClr val="F7E5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8823960" y="3657600"/>
            <a:ext cx="2606039" cy="8686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0" i="1">
                <a:solidFill>
                  <a:srgbClr val="EC8A3E"/>
                </a:solidFill>
                <a:latin typeface="Calibri"/>
              </a:rPr>
              <a:t>oil layer</a:t>
            </a:r>
          </a:p>
        </p:txBody>
      </p:sp>
      <p:cxnSp>
        <p:nvCxnSpPr>
          <p:cNvPr id="83" name="Connector 82"/>
          <p:cNvCxnSpPr/>
          <p:nvPr/>
        </p:nvCxnSpPr>
        <p:spPr>
          <a:xfrm>
            <a:off x="8823960" y="3657600"/>
            <a:ext cx="2606040" cy="0"/>
          </a:xfrm>
          <a:prstGeom prst="line">
            <a:avLst/>
          </a:prstGeom>
          <a:ln w="25400">
            <a:solidFill>
              <a:srgbClr val="EC8A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 flipH="1">
            <a:off x="9123268" y="4617719"/>
            <a:ext cx="180752" cy="139953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>
            <a:off x="9304020" y="4617719"/>
            <a:ext cx="180751" cy="139953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Oval 85"/>
          <p:cNvSpPr/>
          <p:nvPr/>
        </p:nvSpPr>
        <p:spPr>
          <a:xfrm>
            <a:off x="9224010" y="4537709"/>
            <a:ext cx="160020" cy="160020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Oval 86"/>
          <p:cNvSpPr/>
          <p:nvPr/>
        </p:nvSpPr>
        <p:spPr>
          <a:xfrm>
            <a:off x="9072976" y="4707380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Oval 87"/>
          <p:cNvSpPr/>
          <p:nvPr/>
        </p:nvSpPr>
        <p:spPr>
          <a:xfrm>
            <a:off x="9434479" y="4707380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9" name="Connector 88"/>
          <p:cNvCxnSpPr/>
          <p:nvPr/>
        </p:nvCxnSpPr>
        <p:spPr>
          <a:xfrm flipH="1">
            <a:off x="10769188" y="4617719"/>
            <a:ext cx="180752" cy="139953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>
            <a:off x="10949940" y="4617719"/>
            <a:ext cx="180751" cy="139953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Oval 90"/>
          <p:cNvSpPr/>
          <p:nvPr/>
        </p:nvSpPr>
        <p:spPr>
          <a:xfrm>
            <a:off x="10869930" y="4537709"/>
            <a:ext cx="160020" cy="160020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Oval 91"/>
          <p:cNvSpPr/>
          <p:nvPr/>
        </p:nvSpPr>
        <p:spPr>
          <a:xfrm>
            <a:off x="10718896" y="4707380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Oval 92"/>
          <p:cNvSpPr/>
          <p:nvPr/>
        </p:nvSpPr>
        <p:spPr>
          <a:xfrm>
            <a:off x="11080399" y="4707380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4" name="Connector 93"/>
          <p:cNvCxnSpPr/>
          <p:nvPr/>
        </p:nvCxnSpPr>
        <p:spPr>
          <a:xfrm flipH="1">
            <a:off x="9671908" y="5257799"/>
            <a:ext cx="180752" cy="139953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>
            <a:off x="9852660" y="5257799"/>
            <a:ext cx="180751" cy="139953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Oval 95"/>
          <p:cNvSpPr/>
          <p:nvPr/>
        </p:nvSpPr>
        <p:spPr>
          <a:xfrm>
            <a:off x="9772650" y="5177789"/>
            <a:ext cx="160020" cy="160020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Oval 96"/>
          <p:cNvSpPr/>
          <p:nvPr/>
        </p:nvSpPr>
        <p:spPr>
          <a:xfrm>
            <a:off x="9621616" y="5347460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Oval 97"/>
          <p:cNvSpPr/>
          <p:nvPr/>
        </p:nvSpPr>
        <p:spPr>
          <a:xfrm>
            <a:off x="9983119" y="5347460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9" name="Connector 98"/>
          <p:cNvCxnSpPr/>
          <p:nvPr/>
        </p:nvCxnSpPr>
        <p:spPr>
          <a:xfrm flipH="1">
            <a:off x="10220548" y="5257799"/>
            <a:ext cx="180752" cy="139953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>
            <a:off x="10401300" y="5257799"/>
            <a:ext cx="180751" cy="139953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Oval 100"/>
          <p:cNvSpPr/>
          <p:nvPr/>
        </p:nvSpPr>
        <p:spPr>
          <a:xfrm>
            <a:off x="10321290" y="5177789"/>
            <a:ext cx="160020" cy="160020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Oval 101"/>
          <p:cNvSpPr/>
          <p:nvPr/>
        </p:nvSpPr>
        <p:spPr>
          <a:xfrm>
            <a:off x="10170256" y="5347460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Oval 102"/>
          <p:cNvSpPr/>
          <p:nvPr/>
        </p:nvSpPr>
        <p:spPr>
          <a:xfrm>
            <a:off x="10531759" y="5347460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04" name="Connector 103"/>
          <p:cNvCxnSpPr/>
          <p:nvPr/>
        </p:nvCxnSpPr>
        <p:spPr>
          <a:xfrm flipH="1">
            <a:off x="8940388" y="5532119"/>
            <a:ext cx="180752" cy="139953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>
            <a:off x="9121140" y="5532119"/>
            <a:ext cx="180751" cy="139953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Oval 105"/>
          <p:cNvSpPr/>
          <p:nvPr/>
        </p:nvSpPr>
        <p:spPr>
          <a:xfrm>
            <a:off x="9041130" y="5452109"/>
            <a:ext cx="160020" cy="160020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Oval 106"/>
          <p:cNvSpPr/>
          <p:nvPr/>
        </p:nvSpPr>
        <p:spPr>
          <a:xfrm>
            <a:off x="8890096" y="5621780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Oval 107"/>
          <p:cNvSpPr/>
          <p:nvPr/>
        </p:nvSpPr>
        <p:spPr>
          <a:xfrm>
            <a:off x="9251599" y="5621780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09" name="Connector 108"/>
          <p:cNvCxnSpPr/>
          <p:nvPr/>
        </p:nvCxnSpPr>
        <p:spPr>
          <a:xfrm flipH="1">
            <a:off x="10952068" y="5532119"/>
            <a:ext cx="180752" cy="139953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>
            <a:off x="11132820" y="5532119"/>
            <a:ext cx="180751" cy="139953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11052810" y="5452109"/>
            <a:ext cx="160020" cy="160020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Oval 111"/>
          <p:cNvSpPr/>
          <p:nvPr/>
        </p:nvSpPr>
        <p:spPr>
          <a:xfrm>
            <a:off x="10901776" y="5621780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Oval 112"/>
          <p:cNvSpPr/>
          <p:nvPr/>
        </p:nvSpPr>
        <p:spPr>
          <a:xfrm>
            <a:off x="11263279" y="5621780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4" name="Connector 113"/>
          <p:cNvCxnSpPr/>
          <p:nvPr/>
        </p:nvCxnSpPr>
        <p:spPr>
          <a:xfrm flipH="1">
            <a:off x="9580468" y="4069079"/>
            <a:ext cx="180752" cy="139953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>
            <a:off x="9761220" y="4069079"/>
            <a:ext cx="180751" cy="139953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Oval 115"/>
          <p:cNvSpPr/>
          <p:nvPr/>
        </p:nvSpPr>
        <p:spPr>
          <a:xfrm>
            <a:off x="9681210" y="3989069"/>
            <a:ext cx="160020" cy="160020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Oval 116"/>
          <p:cNvSpPr/>
          <p:nvPr/>
        </p:nvSpPr>
        <p:spPr>
          <a:xfrm>
            <a:off x="9530176" y="4158740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Oval 117"/>
          <p:cNvSpPr/>
          <p:nvPr/>
        </p:nvSpPr>
        <p:spPr>
          <a:xfrm>
            <a:off x="9891679" y="4158740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9" name="Connector 118"/>
          <p:cNvCxnSpPr/>
          <p:nvPr/>
        </p:nvCxnSpPr>
        <p:spPr>
          <a:xfrm flipH="1">
            <a:off x="10311988" y="4069079"/>
            <a:ext cx="180752" cy="139953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>
            <a:off x="10492740" y="4069079"/>
            <a:ext cx="180751" cy="139953"/>
          </a:xfrm>
          <a:prstGeom prst="line">
            <a:avLst/>
          </a:prstGeom>
          <a:ln w="25400">
            <a:solidFill>
              <a:srgbClr val="1621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Oval 120"/>
          <p:cNvSpPr/>
          <p:nvPr/>
        </p:nvSpPr>
        <p:spPr>
          <a:xfrm>
            <a:off x="10412730" y="3989069"/>
            <a:ext cx="160020" cy="160020"/>
          </a:xfrm>
          <a:prstGeom prst="ellipse">
            <a:avLst/>
          </a:prstGeom>
          <a:solidFill>
            <a:srgbClr val="E65353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Oval 121"/>
          <p:cNvSpPr/>
          <p:nvPr/>
        </p:nvSpPr>
        <p:spPr>
          <a:xfrm>
            <a:off x="10261696" y="4158740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3" name="Oval 122"/>
          <p:cNvSpPr/>
          <p:nvPr/>
        </p:nvSpPr>
        <p:spPr>
          <a:xfrm>
            <a:off x="10623199" y="4158740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A52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TextBox 123"/>
          <p:cNvSpPr txBox="1"/>
          <p:nvPr/>
        </p:nvSpPr>
        <p:spPr>
          <a:xfrm>
            <a:off x="5760720" y="6080759"/>
            <a:ext cx="5943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0" i="1">
                <a:solidFill>
                  <a:srgbClr val="1A3C5E"/>
                </a:solidFill>
                <a:latin typeface="Calibri"/>
              </a:rPr>
              <a:t>Salt dissolves; oil separates. Same water — different chemistry.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23 0 L 0.0045 0 L 0.0064 0 L 0.0078 0 L 0.0087 0 L 0.0090 0 L 0.0087 0 L 0.0078 0 L 0.0064 0 L 0.0045 0 L 0.0023 0 L 0.0000 0 L -0.0023 0 L -0.0045 0 L -0.0064 0 L -0.0078 0 L -0.0087 0 L -0.0090 0 L -0.0087 0 L -0.0078 0 L -0.0064 0 L -0.0045 0 L -0.0023 0 L -0.0000 0 E" pathEditMode="relative" rAng="0" ptsTypes="">
                                      <p:cBhvr>
                                        <p:cTn id="6" dur="1400" repeatCount="indefinite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path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0 0 L 0 0.0041 L 0 0.0080 L 0 0.0113 L 0 0.0139 L 0 0.0155 L 0 0.0160 L 0 0.0155 L 0 0.0139 L 0 0.0113 L 0 0.0080 L 0 0.0041 L 0 0.0000 L 0 -0.0041 L 0 -0.0080 L 0 -0.0113 L 0 -0.0139 L 0 -0.0155 L 0 -0.0160 L 0 -0.0155 L 0 -0.0139 L 0 -0.0113 L 0 -0.0080 L 0 -0.0041 L 0 -0.0000 E" pathEditMode="relative" rAng="0" ptsTypes="">
                                      <p:cBhvr>
                                        <p:cTn id="8" dur="1600" repeatCount="indefinite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0 L 0.0023 0 L 0.0045 0 L 0.0064 0 L 0.0078 0 L 0.0087 0 L 0.0090 0 L 0.0087 0 L 0.0078 0 L 0.0064 0 L 0.0045 0 L 0.0023 0 L 0.0000 0 L -0.0023 0 L -0.0045 0 L -0.0064 0 L -0.0078 0 L -0.0087 0 L -0.0090 0 L -0.0087 0 L -0.0078 0 L -0.0064 0 L -0.0045 0 L -0.0023 0 L -0.0000 0 E" pathEditMode="relative" rAng="0" ptsTypes="">
                                      <p:cBhvr>
                                        <p:cTn id="10" dur="1800" repeatCount="indefinite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path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0 0 L 0 0.0041 L 0 0.0080 L 0 0.0113 L 0 0.0139 L 0 0.0155 L 0 0.0160 L 0 0.0155 L 0 0.0139 L 0 0.0113 L 0 0.0080 L 0 0.0041 L 0 0.0000 L 0 -0.0041 L 0 -0.0080 L 0 -0.0113 L 0 -0.0139 L 0 -0.0155 L 0 -0.0160 L 0 -0.0155 L 0 -0.0139 L 0 -0.0113 L 0 -0.0080 L 0 -0.0041 L 0 -0.0000 E" pathEditMode="relative" rAng="0" ptsTypes="">
                                      <p:cBhvr>
                                        <p:cTn id="12" dur="2000" repeatCount="indefinite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6: Solutions &amp; Solubility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2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MYSTERY HOOK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Two stains, one shirt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Coffee spill on your shirt — water dabs it out.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Salad-oil spill on the same shirt — water makes it worse.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Why does the universal cleaner sometimes fail?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The answer is: like dissolves like.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l06_coff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>
                <a:solidFill>
                  <a:srgbClr val="8D99AE"/>
                </a:solidFill>
                <a:latin typeface="Calibri"/>
              </a:rPr>
              <a:t>Coffee stain (left) vs. oil stain (right) on white shirt</a:t>
            </a:r>
          </a:p>
        </p:txBody>
      </p:sp>
    </p:spTree>
  </p:cSld>
  <p:clrMapOvr>
    <a:masterClrMapping/>
  </p:clrMapOvr>
  <p:transition spd="med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6: Solutions &amp; Solubility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3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THE VOCAB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Three words you need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Solution = something dissolved in something else.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Solute = the thing being dissolved (the sugar).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Solvent = what does the dissolving (the water).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Lemonade = sugar (solute) + lemon juice + water (solvent).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In your body: blood is mostly a solution of salts and gases in water.</a:t>
            </a:r>
          </a:p>
        </p:txBody>
      </p:sp>
    </p:spTree>
  </p:cSld>
  <p:clrMapOvr>
    <a:masterClrMapping/>
  </p:clrMapOvr>
  <p:transition spd="med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6: Solutions &amp; Solubility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4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090672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09067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POLAR VS NON-POLAR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Two molecule families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32907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32907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32907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POLAR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3337560"/>
            <a:ext cx="5432907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H₂O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526280"/>
            <a:ext cx="5158587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Has + and − ends
Dissolves: salt, sugar
Is: water, alcohol, vinegar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0147" y="2697480"/>
            <a:ext cx="5432907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D9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210147" y="2697480"/>
            <a:ext cx="5432907" cy="50292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210147" y="2697480"/>
            <a:ext cx="5432907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NON-POLAR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0147" y="3337560"/>
            <a:ext cx="5432907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CH₄/oil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47307" y="4526280"/>
            <a:ext cx="5158587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No charged ends
Dissolves: oils, fats
Is: gasoline, motor oil, fat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6172200"/>
            <a:ext cx="1109441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400" b="1">
                <a:solidFill>
                  <a:srgbClr val="1A3C5E"/>
                </a:solidFill>
                <a:latin typeface="Calibri"/>
              </a:rPr>
              <a:t>👉  Two strangers — polar can't mix with non-polar.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6: Solutions &amp; Solubility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5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529584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529584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"LIKE DISSOLVES LIKE"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Predict before you try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024128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Combination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Dissolves?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Why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Salt + water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Both polar/ionic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Sugar + water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Both polar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Oil + water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Non-polar in polar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Oil + gasoline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Both non-polar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Wax + water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Non-polar in polar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6: Solutions &amp; Solubility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6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505456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50545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HOW SOAP WORKS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Two-faced molecule rescues you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32907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D9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32907" cy="50292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32907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3337560"/>
            <a:ext cx="5432907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⛓⛓⛓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526280"/>
            <a:ext cx="5158587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Long carbon chain
Non-polar
Loves grease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0147" y="2697480"/>
            <a:ext cx="5432907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210147" y="2697480"/>
            <a:ext cx="5432907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210147" y="2697480"/>
            <a:ext cx="5432907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HEAD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0147" y="3337560"/>
            <a:ext cx="5432907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○⁻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47307" y="4526280"/>
            <a:ext cx="5158587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Charged group
Polar
Loves water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6172200"/>
            <a:ext cx="1109441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400" b="1">
                <a:solidFill>
                  <a:srgbClr val="1A3C5E"/>
                </a:solidFill>
                <a:latin typeface="Calibri"/>
              </a:rPr>
              <a:t>👉  Soap surrounds grease droplets with tails-in, heads-out → water washes them away.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6: Solutions &amp; Solubility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7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944368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94436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OIL-BASED POISONS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Water alone WILL NOT remove these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15568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9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Substance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Where you find it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How to remove from skin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Gasoline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Pumps, lawn mowers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A94D"/>
                          </a:solidFill>
                          <a:latin typeface="Calibri"/>
                        </a:rPr>
                        <a:t>Soap + water; remove clothing if soaked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Motor oil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Driveway spills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Soap + water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Poison ivy oil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Plants in yard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Specialized cleanser (Tecnu) within 30 min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Tar / asphalt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Roofs, roads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Mineral oil first, then soap + water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spli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6: Solutions &amp; Solubility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8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236976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23697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WHAT TO USE INSTEAD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Right cleaner for the job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15568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Stain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Wrong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Right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Coffee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— (water works)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Cold water + dab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Cooking oil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Plain water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Soap + warm water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Permanent marker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Plain water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Rubbing alcohol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Glue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Plain water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Acetone (nail polish remover)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6: Solutions &amp; Solubility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9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CONCENTRATION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How much solute is in the solvent?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Weak lemonade vs. strong lemonade — same ingredients, different concentration.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In medicine: 1% hydrocortisone vs. 2% — twice as strong.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Always read the % on chemical labels — concentration changes the hazard.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Bleach in your fridge is 5-6%. Industrial bleach can be 12%+.</a:t>
            </a:r>
          </a:p>
        </p:txBody>
      </p:sp>
    </p:spTree>
  </p:cSld>
  <p:clrMapOvr>
    <a:masterClrMapping/>
  </p:clrMapOvr>
  <p:transition spd="med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6: Solutions &amp; Solubility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10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920240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92024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SATURATION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When the solvent gives up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Add sugar to iced tea — eventually it stops dissolving and sits at the bottom.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That's saturation: the solvent is full.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Hot water dissolves more than cold (you can saturate twice as much sugar in hot tea).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In nature: sea water near saturation in salt → salt crystals form when it dries.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6: Solutions &amp; Solubility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11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1280160"/>
            <a:ext cx="10362895" cy="4937760"/>
          </a:xfrm>
          <a:prstGeom prst="roundRect">
            <a:avLst/>
          </a:prstGeom>
          <a:solidFill>
            <a:srgbClr val="FFFFFF"/>
          </a:solidFill>
          <a:ln w="508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14400" y="1280160"/>
            <a:ext cx="10362895" cy="64008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1280160"/>
            <a:ext cx="103628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🤓  DID YOU KNOW?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194560"/>
            <a:ext cx="1036289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0" b="0">
                <a:solidFill>
                  <a:srgbClr val="74C0FC"/>
                </a:solidFill>
                <a:latin typeface="Calibri"/>
              </a:rPr>
              <a:t>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56616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800" b="1">
                <a:solidFill>
                  <a:srgbClr val="1A3C5E"/>
                </a:solidFill>
                <a:latin typeface="Calibri"/>
              </a:rPr>
              <a:t>Hot water dissolves more sugar than cold water.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84632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Calibri"/>
              </a:rPr>
              <a:t>That's why iced tea has a layer of undissolved sugar on the bottom — it was made with cold water. Brew hot, then cool.</a:t>
            </a:r>
          </a:p>
        </p:txBody>
      </p:sp>
    </p:spTree>
  </p:cSld>
  <p:clrMapOvr>
    <a:masterClrMapping/>
  </p:clrMapOvr>
  <p:transition spd="med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6: Solutions &amp; Solubility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12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🧪 TRY AT HOME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Salt vs. sand in water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3657600" cy="365760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3657600" cy="50292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36576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🧰  MATERIALS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37560"/>
            <a:ext cx="3246120" cy="29260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2 clear glasses of water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1 spoon of table salt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1 spoon of clean sand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A way to time 30 seconds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34840" y="2697480"/>
            <a:ext cx="4297680" cy="365760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434840" y="2697480"/>
            <a:ext cx="429768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434840" y="2697480"/>
            <a:ext cx="42976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📋  STEPS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63440" y="3337560"/>
            <a:ext cx="3886200" cy="29260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1.  Pour 1 spoon of salt into glass A.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2.  Pour 1 spoon of sand into glass B.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3.  Stir each for 30 seconds.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4.  Look closely — salt vanished, sand sits on bottom.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5.  Wait 5 minutes — same result.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61120" y="2697480"/>
            <a:ext cx="2697480" cy="3657600"/>
          </a:xfrm>
          <a:prstGeom prst="roundRect">
            <a:avLst/>
          </a:prstGeom>
          <a:solidFill>
            <a:srgbClr val="FFD93D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006840" y="2788920"/>
            <a:ext cx="26060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1">
                <a:solidFill>
                  <a:srgbClr val="1F2D3D"/>
                </a:solidFill>
                <a:latin typeface="Calibri"/>
              </a:rPr>
              <a:t>👀  WHAT YOU'LL SEE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98280" y="3200400"/>
            <a:ext cx="2468880" cy="30175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Salt DISSOLVES in water (forms a true solution). Sand does NOT — it's a suspension that settles.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6: Solutions &amp; Solubility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13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❓ QUICK QUIZ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spill cooking oil on a cotton shirt. What removes it best?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1520" y="2971800"/>
            <a:ext cx="731520" cy="73152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Cold water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446520" y="2971800"/>
            <a:ext cx="731520" cy="731520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46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Hot water alone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4114800"/>
            <a:ext cx="5532120" cy="1280160"/>
          </a:xfrm>
          <a:prstGeom prst="roundRect">
            <a:avLst/>
          </a:prstGeom>
          <a:solidFill>
            <a:srgbClr val="E9FBF6"/>
          </a:solidFill>
          <a:ln w="508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731520" y="4389120"/>
            <a:ext cx="731520" cy="7315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1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00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1">
                <a:solidFill>
                  <a:srgbClr val="1F2D3D"/>
                </a:solidFill>
                <a:latin typeface="Calibri"/>
              </a:rPr>
              <a:t>Dish soap + warm water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0" y="4526280"/>
            <a:ext cx="4572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>
                <a:solidFill>
                  <a:srgbClr val="4ECDC4"/>
                </a:solidFill>
                <a:latin typeface="Calibri"/>
              </a:rPr>
              <a:t>✓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63640" y="411480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197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6446520" y="438912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46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A dry paper towel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623560"/>
            <a:ext cx="11094415" cy="59436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77240" y="5623560"/>
            <a:ext cx="10637215" cy="5943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💡  Oil is non-polar; water is polar. They don't mix. Soap bridges them — its tail grabs oil, its head dissolves in water.</a:t>
            </a:r>
          </a:p>
        </p:txBody>
      </p:sp>
    </p:spTree>
  </p:cSld>
  <p:clrMapOvr>
    <a:masterClrMapping/>
  </p:clrMapOvr>
  <p:transition spd="med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6: Solutions &amp; Solubility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14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KEY TERMS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Solution vocabulary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10047" cy="16916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10047" cy="64008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10047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Solute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3474720"/>
            <a:ext cx="5044287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Calibri"/>
              </a:rPr>
              <a:t>The thing being dissolved (the sugar in lemonade).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3007" y="2697480"/>
            <a:ext cx="5410047" cy="16916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33007" y="2697480"/>
            <a:ext cx="5410047" cy="64008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33007" y="2697480"/>
            <a:ext cx="5410047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Solvent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5887" y="3474720"/>
            <a:ext cx="5044287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Calibri"/>
              </a:rPr>
              <a:t>What does the dissolving (the water in lemonade).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4663440"/>
            <a:ext cx="5410047" cy="16916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548640" y="4663440"/>
            <a:ext cx="5410047" cy="64008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48640" y="4663440"/>
            <a:ext cx="5410047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Concentration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5440679"/>
            <a:ext cx="5044287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Calibri"/>
              </a:rPr>
              <a:t>How much solute is in a given amount of solvent.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33007" y="4663440"/>
            <a:ext cx="5410047" cy="16916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B197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6233007" y="4663440"/>
            <a:ext cx="5410047" cy="640080"/>
          </a:xfrm>
          <a:prstGeom prst="roundRect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233007" y="4663440"/>
            <a:ext cx="5410047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Saturation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15887" y="5440679"/>
            <a:ext cx="5044287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Calibri"/>
              </a:rPr>
              <a:t>The point where no more solute will dissolve.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6: Solutions &amp; Solubility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15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WRAP-UP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learned… so you can…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094415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🎓  You learned that…</a:t>
                      </a:r>
                    </a:p>
                  </a:txBody>
                  <a:tcPr marL="146304" marT="73152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🚀  So you can…</a:t>
                      </a:r>
                    </a:p>
                  </a:txBody>
                  <a:tcPr marL="146304" marT="73152" marB="36576">
                    <a:solidFill>
                      <a:srgbClr val="4EC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Solute / solvent / solution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Read any chemical label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Like dissolves like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Pick the right cleaner first try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Soap is two-faced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Wash greasy hands properly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Concentration changes hazard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Spot strong vs. weak chemicals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Hot dissolves more than cold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Use warm water for stubborn dishes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1289</Words>
  <Application>Microsoft Office PowerPoint</Application>
  <PresentationFormat>Widescreen</PresentationFormat>
  <Paragraphs>236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Ogar Ichire</cp:lastModifiedBy>
  <cp:revision>2</cp:revision>
  <dcterms:created xsi:type="dcterms:W3CDTF">2013-01-27T09:14:16Z</dcterms:created>
  <dcterms:modified xsi:type="dcterms:W3CDTF">2026-05-07T16:54:25Z</dcterms:modified>
  <cp:category/>
</cp:coreProperties>
</file>