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097280" y="-548640"/>
            <a:ext cx="3291840" cy="3291840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997135" y="-731520"/>
            <a:ext cx="2743200" cy="274320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731520" y="4480560"/>
            <a:ext cx="2743200" cy="274320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99855" y="3931920"/>
            <a:ext cx="3474720" cy="34747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71600" y="1097280"/>
            <a:ext cx="914400" cy="91440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31375" y="320040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280160" y="2011680"/>
            <a:ext cx="9631375" cy="3200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809847" y="2286000"/>
            <a:ext cx="457200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09847" y="2286000"/>
            <a:ext cx="45720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🧪  COMMUNITY CHEMISTRY  · 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971800"/>
            <a:ext cx="1072865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FFA94D"/>
                </a:solidFill>
                <a:latin typeface="Calibri"/>
              </a:rPr>
              <a:t>LECTURE  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20440"/>
            <a:ext cx="10728655" cy="11887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5400" b="1">
                <a:solidFill>
                  <a:srgbClr val="1A3C5E"/>
                </a:solidFill>
                <a:latin typeface="Calibri"/>
              </a:rPr>
              <a:t>Stoichiometry (Math-Light)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617720"/>
            <a:ext cx="94484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0">
                <a:solidFill>
                  <a:srgbClr val="1F2D3D"/>
                </a:solidFill>
                <a:latin typeface="Calibri"/>
              </a:rPr>
              <a:t>Why 1 cup = safe but 5 cups = poison control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5508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7A7E"/>
                </a:solidFill>
                <a:latin typeface="Calibri"/>
              </a:rPr>
              <a:t>CHEMDU  ·  LEVEL 1  ·  ORIGINAL ANIMATIONS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3C5E"/>
                </a:solidFill>
                <a:latin typeface="Calibri"/>
              </a:rPr>
              <a:t>L5: Stoichiometry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68680"/>
            <a:ext cx="164592" cy="310896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841248"/>
            <a:ext cx="1091153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CONCEPT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188720"/>
            <a:ext cx="11094415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>
                <a:solidFill>
                  <a:srgbClr val="1A3C5E"/>
                </a:solidFill>
                <a:latin typeface="Calibri"/>
              </a:rPr>
              <a:t>Limiting Reactant (Cookies Analogy)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20240"/>
            <a:ext cx="2194560" cy="45720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48640" y="2240280"/>
            <a:ext cx="3090672" cy="365760"/>
          </a:xfrm>
          <a:prstGeom prst="round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8640" y="2240280"/>
            <a:ext cx="3090672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STORY ILLUSTRATION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74320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WHAT IT SHOWS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063240"/>
            <a:ext cx="4937760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62133"/>
                </a:solidFill>
                <a:latin typeface="Calibri"/>
              </a:rPr>
              <a:t>Recipe banner: "2 cups flour + 1 cup sugar + 2 eggs → 12 cookies." Three ingredient bowls below: 6 cups flour (3 batches), 3 cups sugar (3 batches), 4 eggs (2 batches). Eggs are highlighted in red as the limiting reactant. Result strip: "Only 24 cookies possible — eggs run out first."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61772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TEACHER SCRIPT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937760"/>
            <a:ext cx="4937760" cy="1508760"/>
          </a:xfrm>
          <a:prstGeom prst="roundRect">
            <a:avLst/>
          </a:prstGeom>
          <a:solidFill>
            <a:srgbClr val="F7E5B8"/>
          </a:solidFill>
          <a:ln w="19050">
            <a:solidFill>
              <a:srgbClr val="E2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5029200"/>
            <a:ext cx="4572000" cy="1325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1">
                <a:solidFill>
                  <a:srgbClr val="162133"/>
                </a:solidFill>
                <a:latin typeface="Calibri"/>
              </a:rPr>
              <a:t>"You have flour for 3 batches, sugar for 3 batches, but only enough eggs for 2 batches. Eggs are the limiting reactant — they run out first. In chemistry, it's the same. The reactant that runs out determines the maximum yield."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60720" y="2240280"/>
            <a:ext cx="5943600" cy="420624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600" y="2331720"/>
            <a:ext cx="557784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1" i="0">
                <a:solidFill>
                  <a:srgbClr val="6A7386"/>
                </a:solidFill>
                <a:latin typeface="Calibri"/>
              </a:rPr>
              <a:t>◉  ORIGINAL ILLUSTRATION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035040" y="2743200"/>
            <a:ext cx="5394960" cy="640080"/>
          </a:xfrm>
          <a:prstGeom prst="roundRect">
            <a:avLst/>
          </a:prstGeom>
          <a:solidFill>
            <a:srgbClr val="F7E5B8"/>
          </a:solidFill>
          <a:ln w="19050">
            <a:solidFill>
              <a:srgbClr val="E2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035040" y="2743200"/>
            <a:ext cx="539496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 i="0">
                <a:solidFill>
                  <a:srgbClr val="1A3C5E"/>
                </a:solidFill>
                <a:latin typeface="Calibri"/>
              </a:rPr>
              <a:t>🍪  RECIPE:  2 cups flour  +  1 cup sugar  +  2 eggs  →  12 cookies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611880"/>
            <a:ext cx="1371600" cy="12801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309360" y="3703320"/>
            <a:ext cx="1371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 i="0">
                <a:solidFill>
                  <a:srgbClr val="162133"/>
                </a:solidFill>
                <a:latin typeface="Calibri"/>
              </a:rPr>
              <a:t>FLOUR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4023360"/>
            <a:ext cx="13716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 i="0">
                <a:solidFill>
                  <a:srgbClr val="162133"/>
                </a:solidFill>
                <a:latin typeface="Consolas"/>
              </a:rPr>
              <a:t>6 cups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4526280"/>
            <a:ext cx="137160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1">
                <a:solidFill>
                  <a:srgbClr val="162133"/>
                </a:solidFill>
                <a:latin typeface="Calibri"/>
              </a:rPr>
              <a:t>3 batches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19" y="3611880"/>
            <a:ext cx="1371600" cy="1280160"/>
          </a:xfrm>
          <a:prstGeom prst="roundRect">
            <a:avLst/>
          </a:prstGeom>
          <a:solidFill>
            <a:srgbClr val="FBDDEC"/>
          </a:solidFill>
          <a:ln w="31750">
            <a:solidFill>
              <a:srgbClr val="E96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046719" y="3703320"/>
            <a:ext cx="1371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 i="0">
                <a:solidFill>
                  <a:srgbClr val="E966A6"/>
                </a:solidFill>
                <a:latin typeface="Calibri"/>
              </a:rPr>
              <a:t>SUGAR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46719" y="4023360"/>
            <a:ext cx="13716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 i="0">
                <a:solidFill>
                  <a:srgbClr val="E966A6"/>
                </a:solidFill>
                <a:latin typeface="Consolas"/>
              </a:rPr>
              <a:t>3 cups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46719" y="4526280"/>
            <a:ext cx="137160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1">
                <a:solidFill>
                  <a:srgbClr val="E966A6"/>
                </a:solidFill>
                <a:latin typeface="Calibri"/>
              </a:rPr>
              <a:t>3 batches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784080" y="3611880"/>
            <a:ext cx="1371600" cy="1280160"/>
          </a:xfrm>
          <a:prstGeom prst="roundRect">
            <a:avLst/>
          </a:prstGeom>
          <a:solidFill>
            <a:srgbClr val="E65353"/>
          </a:solidFill>
          <a:ln w="317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784080" y="3703320"/>
            <a:ext cx="1371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EGGS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84080" y="4023360"/>
            <a:ext cx="13716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Consolas"/>
              </a:rPr>
              <a:t>4 eggs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84080" y="4526280"/>
            <a:ext cx="137160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1">
                <a:solidFill>
                  <a:srgbClr val="FFFFFF"/>
                </a:solidFill>
                <a:latin typeface="Calibri"/>
              </a:rPr>
              <a:t>2 batches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104119" y="3154680"/>
            <a:ext cx="73152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 i="0">
                <a:solidFill>
                  <a:srgbClr val="E65353"/>
                </a:solidFill>
                <a:latin typeface="Calibri"/>
              </a:rPr>
              <a:t>⚠ LIMITING</a:t>
            </a:r>
          </a:p>
        </p:txBody>
      </p:sp>
      <p:sp>
        <p:nvSpPr>
          <p:cNvPr id="37" name="Down Arrow 36"/>
          <p:cNvSpPr/>
          <p:nvPr/>
        </p:nvSpPr>
        <p:spPr>
          <a:xfrm>
            <a:off x="10332719" y="3566160"/>
            <a:ext cx="274320" cy="365760"/>
          </a:xfrm>
          <a:prstGeom prst="downArrow">
            <a:avLst/>
          </a:prstGeom>
          <a:solidFill>
            <a:srgbClr val="E653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6035040" y="5257800"/>
            <a:ext cx="5394960" cy="640080"/>
          </a:xfrm>
          <a:prstGeom prst="roundRect">
            <a:avLst/>
          </a:prstGeom>
          <a:solidFill>
            <a:srgbClr val="CDE7F5"/>
          </a:solidFill>
          <a:ln w="1905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035040" y="5257800"/>
            <a:ext cx="539496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 i="0">
                <a:solidFill>
                  <a:srgbClr val="1A3C5E"/>
                </a:solidFill>
                <a:latin typeface="Calibri"/>
              </a:rPr>
              <a:t>→  Eggs run out first  →  only 2 batches  →  24 cookies (not 36)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60720" y="5943600"/>
            <a:ext cx="5943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0" i="1">
                <a:solidFill>
                  <a:srgbClr val="1A3C5E"/>
                </a:solidFill>
                <a:latin typeface="Calibri"/>
              </a:rPr>
              <a:t>Limiting reactant determines maximum yield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052 L 0 0.0100 L 0 0.0141 L 0 0.0173 L 0 0.0193 L 0 0.0200 L 0 0.0193 L 0 0.0173 L 0 0.0141 L 0 0.0100 L 0 0.0052 L 0 0.0000 L 0 -0.0052 L 0 -0.0100 L 0 -0.0141 L 0 -0.0173 L 0 -0.0193 L 0 -0.0200 L 0 -0.0193 L 0 -0.0173 L 0 -0.0141 L 0 -0.0100 L 0 -0.0052 L 0 -0.0000 E" pathEditMode="relative" rAng="0" ptsTypes="">
                                      <p:cBhvr>
                                        <p:cTn id="6" dur="800" repeatCount="indefinite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2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MYSTERY HOOK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A recipe-card kind of chemistry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A cookie recipe: too much sugar = cookies are still cookies.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A pool-chlorine recipe: too much = toxic gas in 30 seconds.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A medicine dose: too much = ER visit.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Stoichiometry = doing chemistry by the right amounts.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l05_recip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>
                <a:solidFill>
                  <a:srgbClr val="8D99AE"/>
                </a:solidFill>
                <a:latin typeface="Calibri"/>
              </a:rPr>
              <a:t>Recipe card · pool kit · medicine dosing cup</a:t>
            </a:r>
          </a:p>
        </p:txBody>
      </p:sp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3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BIG IDEA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Chemistry is bookkeeping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Every reaction has a ratio: 2 H₂ + O₂ → 2 H₂O.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Real chemicals follow the same proportions.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4ECDC4"/>
                </a:solidFill>
                <a:latin typeface="Calibri"/>
              </a:rPr>
              <a:t>Most home reactions are forgiving (cooking).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6B6B"/>
                </a:solidFill>
                <a:latin typeface="Calibri"/>
              </a:rPr>
              <a:t>Some are NOT forgiving (chlorine, bleach, medicine).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Knowing which is which is a survival skill.</a:t>
            </a:r>
          </a:p>
        </p:txBody>
      </p:sp>
    </p:spTree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4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968496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96849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FORGIVING VS UNFORGIVING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Not all recipes are equal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15568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Recipe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Forgiving?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Why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What happens if you overshoot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Cookies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No toxic products possible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Cookies, just sweeter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Soap-water clean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Soap stops working past saturation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Just wasteful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Pool chlorine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Excess produces toxic Cl₂ gas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Eye / lung damage in seconds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Medicine doses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Liver/kidney can't clear excess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Overdose, ER, death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5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POOL CHLORINE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How much is safe?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9728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2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Amount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For how much water?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Result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1 cup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15,000 gal pool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Normal weekly dose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2 cups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15,000 gal pool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A94D"/>
                          </a:solidFill>
                          <a:latin typeface="Calibri"/>
                        </a:rPr>
                        <a:t>Higher than recommended; wait 24h to swim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5 cups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15,000 gal pool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Toxic Cl₂ — eye/lung damage. Call Poison Control.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6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651760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65176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BLEACH DILUTION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Disinfecting safely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0584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Use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Bleach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Water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Notes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Counter wipe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1/3 cup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1 gallon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Standard disinfecting strength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Mold / mildew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A94D"/>
                          </a:solidFill>
                          <a:latin typeface="Calibri"/>
                        </a:rPr>
                        <a:t>1 cup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1 gallon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Use ventilation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Undiluted on skin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ANY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Chemical burn — rinse immediately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7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651760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65176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MEDICINE DOSING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Why kitchen spoons are dangerous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0584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Tool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mL it actually holds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Risk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Teaspoon (kitchen)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3-7 mL (varies)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Up to 40% over/under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Tablespoon (kitchen)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12-20 mL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Common cause of overdose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Dosing cup / syringe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5 mL exactly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Use this — comes with the bottle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8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944368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94436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LIMITING REACTANT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run out of one ingredient first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Cookie recipe: 2 eggs + 1 cup flour + 1 cup sugar = 12 cookies.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You have 6 eggs, 3 cups flour, 100 cups sugar.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Eggs run out first — they limit how many cookies you can make.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Same in chemistry: extra reactants don't do anything if the limiting one is gone.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In safety: the rare or expensive ingredient often sets the dose.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9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675887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675887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POOL CHEMICAL DISASTER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Real case: 11 hospitalised in NJ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Pool worker poured liquid chlorine onto powdered acid (instead of into water first)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Chlorine gas cloud filled the pool deck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Eye/lung damage to swimmers within 30 seconds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Always: chemical → water (never water → chemical)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Read the entire label before opening any pool product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Always add chemicals slowly, into water, never the reverse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Wait specified time between adding different products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If gas cloud forms: leave the area immediately, call 911</a:t>
            </a:r>
          </a:p>
        </p:txBody>
      </p:sp>
    </p:spTree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10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651760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65176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MEDICINE SAFETY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Three rules to remember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9728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Rule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Why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How to follow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Use the dosing tool that came with the bottle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Kitchen spoons vary 30-40%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Keep tool with bottle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Know mL vs. teaspoon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1 tsp ≈ 5 mL — and most kitchen tsp aren't exactly 5 mL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Check label every time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A94D"/>
                          </a:solidFill>
                          <a:latin typeface="Calibri"/>
                        </a:rPr>
                        <a:t>Save Poison Control: 1-800-222-1222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They take any call, day or night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Free, 24/7, every state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11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1280160"/>
            <a:ext cx="10362895" cy="4937760"/>
          </a:xfrm>
          <a:prstGeom prst="roundRect">
            <a:avLst/>
          </a:prstGeom>
          <a:solidFill>
            <a:srgbClr val="FFFFFF"/>
          </a:solidFill>
          <a:ln w="508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14400" y="1280160"/>
            <a:ext cx="10362895" cy="64008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1280160"/>
            <a:ext cx="103628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🤓  DID YOU KNOW?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1036289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0" b="0">
                <a:solidFill>
                  <a:srgbClr val="FF6B6B"/>
                </a:solidFill>
                <a:latin typeface="Calibri"/>
              </a:rPr>
              <a:t>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56616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800" b="1">
                <a:solidFill>
                  <a:srgbClr val="1A3C5E"/>
                </a:solidFill>
                <a:latin typeface="Calibri"/>
              </a:rPr>
              <a:t>A teaspoon in your kitchen can be wrong by 40%.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84632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Calibri"/>
              </a:rPr>
              <a:t>Real medicine doses use mL, not teaspoons. The dosing syringe in the bottle box is the only safe tool — kitchen spoons vary 30–40% in size.</a:t>
            </a:r>
          </a:p>
        </p:txBody>
      </p:sp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12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505456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50545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POISON CONTROL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24/7 free help line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48640" y="2743200"/>
            <a:ext cx="11094415" cy="21945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0" b="1">
                <a:solidFill>
                  <a:srgbClr val="1A3C5E"/>
                </a:solidFill>
                <a:latin typeface="Calibri"/>
              </a:rPr>
              <a:t>1-800-222-1222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846320"/>
            <a:ext cx="1109441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>
                <a:solidFill>
                  <a:srgbClr val="FFA94D"/>
                </a:solidFill>
                <a:latin typeface="Calibri"/>
              </a:rPr>
              <a:t>Memorize this number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28800" y="5486400"/>
            <a:ext cx="8534095" cy="64008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828800" y="5486400"/>
            <a:ext cx="85340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1F2D3D"/>
                </a:solidFill>
                <a:latin typeface="Calibri"/>
              </a:rPr>
              <a:t>Free, 24/7, every state. Call BEFORE going to the ER for any chemical exposure or medication mistake.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13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❓ QUICK QUIZ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spill bleach on the kitchen floor. What's the right cleanup?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1520" y="2971800"/>
            <a:ext cx="731520" cy="73152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Add ammonia to neutralize it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446520" y="2971800"/>
            <a:ext cx="731520" cy="73152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46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Pour vinegar to soak it up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114800"/>
            <a:ext cx="5532120" cy="1280160"/>
          </a:xfrm>
          <a:prstGeom prst="roundRect">
            <a:avLst/>
          </a:prstGeom>
          <a:solidFill>
            <a:srgbClr val="E9FBF6"/>
          </a:solidFill>
          <a:ln w="508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31520" y="4389120"/>
            <a:ext cx="731520" cy="7315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1">
                <a:solidFill>
                  <a:srgbClr val="1F2D3D"/>
                </a:solidFill>
                <a:latin typeface="Calibri"/>
              </a:rPr>
              <a:t>Open windows; use water + paper towels; wear gloves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0" y="4526280"/>
            <a:ext cx="4572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>
                <a:solidFill>
                  <a:srgbClr val="4ECDC4"/>
                </a:solidFill>
                <a:latin typeface="Calibri"/>
              </a:rPr>
              <a:t>✓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446520" y="438912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46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Cover with baking soda overnight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623560"/>
            <a:ext cx="11094415" cy="59436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77240" y="5623560"/>
            <a:ext cx="10637215" cy="5943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💡  NEVER add ammonia or vinegar — both produce toxic chlorine gas with bleach. Just water + airflow + protection.</a:t>
            </a:r>
          </a:p>
        </p:txBody>
      </p:sp>
    </p:spTree>
  </p:cSld>
  <p:clrMapOvr>
    <a:masterClrMapping/>
  </p:clrMapOvr>
  <p:transition spd="med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5: Stoichiometry (Math-Light)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14  / 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WRAP-UP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learned… so you can…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09441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🎓  You learned that…</a:t>
                      </a:r>
                    </a:p>
                  </a:txBody>
                  <a:tcPr marL="146304" marT="73152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🚀  So you can…</a:t>
                      </a:r>
                    </a:p>
                  </a:txBody>
                  <a:tcPr marL="146304" marT="73152" marB="36576">
                    <a:solidFill>
                      <a:srgbClr val="4EC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Stoichiometry = chemistry by the right amounts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Read labels and follow them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Some reactions are forgiving, some are not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Know the difference between sugar and chlorine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Pool / bleach / medicine are dose-sensitive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Avoid the most common home poisonings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Limiting reactant idea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Stop wasting ingredients you can't use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Save Poison Control: 1-800-222-1222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Call without hesitation if exposure happens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1289</Words>
  <Application>Microsoft Office PowerPoint</Application>
  <PresentationFormat>Widescreen</PresentationFormat>
  <Paragraphs>232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2</cp:revision>
  <dcterms:created xsi:type="dcterms:W3CDTF">2013-01-27T09:14:16Z</dcterms:created>
  <dcterms:modified xsi:type="dcterms:W3CDTF">2026-05-07T16:54:22Z</dcterms:modified>
  <cp:category/>
</cp:coreProperties>
</file>