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88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1097280" y="-548640"/>
            <a:ext cx="3291840" cy="3291840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997135" y="-731520"/>
            <a:ext cx="2743200" cy="2743200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731520" y="4480560"/>
            <a:ext cx="2743200" cy="2743200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899855" y="3931920"/>
            <a:ext cx="3474720" cy="3474720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371600" y="1097280"/>
            <a:ext cx="914400" cy="91440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631375" y="3200400"/>
            <a:ext cx="731520" cy="731520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280160" y="2011680"/>
            <a:ext cx="9631375" cy="32004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3809847" y="2286000"/>
            <a:ext cx="4572000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809847" y="2286000"/>
            <a:ext cx="457200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🧪  COMMUNITY CHEMISTRY  ·  LEVEL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2971800"/>
            <a:ext cx="1072865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1">
                <a:solidFill>
                  <a:srgbClr val="FFA94D"/>
                </a:solidFill>
                <a:latin typeface="Calibri"/>
              </a:rPr>
              <a:t>LECTURE 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20440"/>
            <a:ext cx="10728655" cy="11887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5400" b="1">
                <a:solidFill>
                  <a:srgbClr val="1A3C5E"/>
                </a:solidFill>
                <a:latin typeface="Calibri"/>
              </a:rPr>
              <a:t>Chemical Bonding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4617720"/>
            <a:ext cx="944849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0">
                <a:solidFill>
                  <a:srgbClr val="1F2D3D"/>
                </a:solidFill>
                <a:latin typeface="Calibri"/>
              </a:rPr>
              <a:t>Why oil and water don't mix — and why soap fixes 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6355080"/>
            <a:ext cx="1072865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7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7A7E"/>
                </a:solidFill>
                <a:latin typeface="Calibri"/>
              </a:rPr>
              <a:t>CHEMDU  ·  LEVEL 1  ·  ORIGINAL ANIMATIONS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3C5E"/>
                </a:solidFill>
                <a:latin typeface="Calibri"/>
              </a:rPr>
              <a:t>L3: Chemical Bonding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7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4 / 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68680"/>
            <a:ext cx="164592" cy="310896"/>
          </a:xfrm>
          <a:prstGeom prst="rect">
            <a:avLst/>
          </a:prstGeom>
          <a:solidFill>
            <a:srgbClr val="E2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841248"/>
            <a:ext cx="1091153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E2A82E"/>
                </a:solidFill>
                <a:latin typeface="Calibri"/>
              </a:rPr>
              <a:t>CONCEPT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188720"/>
            <a:ext cx="11094415" cy="8229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800" b="1" i="0">
                <a:solidFill>
                  <a:srgbClr val="1A3C5E"/>
                </a:solidFill>
                <a:latin typeface="Calibri"/>
              </a:rPr>
              <a:t>Polarity: Why Salt Dissolves and Oil Doesn't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20240"/>
            <a:ext cx="2194560" cy="45720"/>
          </a:xfrm>
          <a:prstGeom prst="rect">
            <a:avLst/>
          </a:prstGeom>
          <a:solidFill>
            <a:srgbClr val="E2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48640" y="2240280"/>
            <a:ext cx="2944368" cy="365760"/>
          </a:xfrm>
          <a:prstGeom prst="roundRect">
            <a:avLst/>
          </a:prstGeom>
          <a:solidFill>
            <a:srgbClr val="0E7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48640" y="2240280"/>
            <a:ext cx="2944368" cy="3657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MOLECULAR DIAGRAM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743200"/>
            <a:ext cx="493776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E2A82E"/>
                </a:solidFill>
                <a:latin typeface="Calibri"/>
              </a:rPr>
              <a:t>WHAT IT SHOWS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063240"/>
            <a:ext cx="4937760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 i="0">
                <a:solidFill>
                  <a:srgbClr val="162133"/>
                </a:solidFill>
                <a:latin typeface="Calibri"/>
              </a:rPr>
              <a:t>Two beakers. Left: V-shaped water molecules surround Na⁺ and Cl⁻ ions, pulling them apart. Right: oil floats on top of water as a separate layer because there are no charged ends. Each water molecule is drawn as a red oxygen with two white hydrogens and connecting bond lines.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617720"/>
            <a:ext cx="493776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E2A82E"/>
                </a:solidFill>
                <a:latin typeface="Calibri"/>
              </a:rPr>
              <a:t>TEACHER SCRIPT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937760"/>
            <a:ext cx="4937760" cy="1508760"/>
          </a:xfrm>
          <a:prstGeom prst="roundRect">
            <a:avLst/>
          </a:prstGeom>
          <a:solidFill>
            <a:srgbClr val="F7E5B8"/>
          </a:solidFill>
          <a:ln w="19050">
            <a:solidFill>
              <a:srgbClr val="E2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31520" y="5029200"/>
            <a:ext cx="4572000" cy="13258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 i="1">
                <a:solidFill>
                  <a:srgbClr val="162133"/>
                </a:solidFill>
                <a:latin typeface="Calibri"/>
              </a:rPr>
              <a:t>"Water is polar — it has a negative end (oxygen) and a positive end (hydrogens). Salt is made of charged ions. Opposites attract, so water pulls salt apart. Oil has no charged ends. Water ignores it. Soap is the bridge — one end loves water, the other loves oil."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760720" y="2240280"/>
            <a:ext cx="5943600" cy="420624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943600" y="2331720"/>
            <a:ext cx="557784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1" i="0">
                <a:solidFill>
                  <a:srgbClr val="6A7386"/>
                </a:solidFill>
                <a:latin typeface="Calibri"/>
              </a:rPr>
              <a:t>◉  ORIGINAL ILLUSTRATION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43600" y="2788920"/>
            <a:ext cx="2788920" cy="3108959"/>
          </a:xfrm>
          <a:prstGeom prst="roundRect">
            <a:avLst/>
          </a:prstGeom>
          <a:solidFill>
            <a:srgbClr val="CDE7F5"/>
          </a:solidFill>
          <a:ln w="1905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943600" y="2834640"/>
            <a:ext cx="278892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1" i="0">
                <a:solidFill>
                  <a:srgbClr val="1A3C5E"/>
                </a:solidFill>
                <a:latin typeface="Calibri"/>
              </a:rPr>
              <a:t>WATER + SALT  ✓</a:t>
            </a:r>
          </a:p>
        </p:txBody>
      </p:sp>
      <p:sp>
        <p:nvSpPr>
          <p:cNvPr id="24" name="Oval 23"/>
          <p:cNvSpPr/>
          <p:nvPr/>
        </p:nvSpPr>
        <p:spPr>
          <a:xfrm>
            <a:off x="6496812" y="4142231"/>
            <a:ext cx="585216" cy="585216"/>
          </a:xfrm>
          <a:prstGeom prst="ellipse">
            <a:avLst/>
          </a:prstGeom>
          <a:solidFill>
            <a:srgbClr val="E2A82E"/>
          </a:solidFill>
          <a:ln w="1905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96812" y="4142231"/>
            <a:ext cx="585216" cy="585216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Na⁺</a:t>
            </a:r>
          </a:p>
        </p:txBody>
      </p:sp>
      <p:sp>
        <p:nvSpPr>
          <p:cNvPr id="26" name="Oval 25"/>
          <p:cNvSpPr/>
          <p:nvPr/>
        </p:nvSpPr>
        <p:spPr>
          <a:xfrm>
            <a:off x="7594092" y="4599431"/>
            <a:ext cx="585216" cy="585216"/>
          </a:xfrm>
          <a:prstGeom prst="ellipse">
            <a:avLst/>
          </a:prstGeom>
          <a:solidFill>
            <a:srgbClr val="4F9973"/>
          </a:solidFill>
          <a:ln w="1905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594092" y="4599431"/>
            <a:ext cx="585216" cy="585216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Cl⁻</a:t>
            </a:r>
          </a:p>
        </p:txBody>
      </p:sp>
      <p:cxnSp>
        <p:nvCxnSpPr>
          <p:cNvPr id="28" name="Connector 27"/>
          <p:cNvCxnSpPr/>
          <p:nvPr/>
        </p:nvCxnSpPr>
        <p:spPr>
          <a:xfrm flipH="1">
            <a:off x="5826537" y="4800600"/>
            <a:ext cx="231363" cy="179139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6057900" y="4800600"/>
            <a:ext cx="231362" cy="179139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5955487" y="4698187"/>
            <a:ext cx="204825" cy="204825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5762164" y="491536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6224888" y="491536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3" name="Connector 32"/>
          <p:cNvCxnSpPr/>
          <p:nvPr/>
        </p:nvCxnSpPr>
        <p:spPr>
          <a:xfrm flipH="1">
            <a:off x="6649497" y="3794759"/>
            <a:ext cx="231363" cy="179140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6880860" y="3794759"/>
            <a:ext cx="231362" cy="179140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6778447" y="3692347"/>
            <a:ext cx="204825" cy="204825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6585124" y="390952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7047848" y="390952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8" name="Connector 37"/>
          <p:cNvCxnSpPr/>
          <p:nvPr/>
        </p:nvCxnSpPr>
        <p:spPr>
          <a:xfrm flipH="1">
            <a:off x="6192297" y="3611879"/>
            <a:ext cx="231363" cy="179140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6423660" y="3611879"/>
            <a:ext cx="231362" cy="179140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6321247" y="3509467"/>
            <a:ext cx="204825" cy="204825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6127924" y="372664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6590648" y="372664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3" name="Connector 42"/>
          <p:cNvCxnSpPr/>
          <p:nvPr/>
        </p:nvCxnSpPr>
        <p:spPr>
          <a:xfrm flipH="1">
            <a:off x="8478297" y="4160520"/>
            <a:ext cx="231363" cy="179139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8709660" y="4160520"/>
            <a:ext cx="231362" cy="179139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8607247" y="4058107"/>
            <a:ext cx="204825" cy="204825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Oval 45"/>
          <p:cNvSpPr/>
          <p:nvPr/>
        </p:nvSpPr>
        <p:spPr>
          <a:xfrm>
            <a:off x="8413924" y="427528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Oval 46"/>
          <p:cNvSpPr/>
          <p:nvPr/>
        </p:nvSpPr>
        <p:spPr>
          <a:xfrm>
            <a:off x="8876648" y="427528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8" name="Connector 47"/>
          <p:cNvCxnSpPr/>
          <p:nvPr/>
        </p:nvCxnSpPr>
        <p:spPr>
          <a:xfrm flipH="1">
            <a:off x="8021097" y="5349240"/>
            <a:ext cx="231363" cy="179139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8252460" y="5349240"/>
            <a:ext cx="231362" cy="179139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8150047" y="5246827"/>
            <a:ext cx="204825" cy="204825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/>
          <p:cNvSpPr/>
          <p:nvPr/>
        </p:nvSpPr>
        <p:spPr>
          <a:xfrm>
            <a:off x="7956724" y="546400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/>
          <p:cNvSpPr/>
          <p:nvPr/>
        </p:nvSpPr>
        <p:spPr>
          <a:xfrm>
            <a:off x="8419448" y="546400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53" name="Connector 52"/>
          <p:cNvCxnSpPr/>
          <p:nvPr/>
        </p:nvCxnSpPr>
        <p:spPr>
          <a:xfrm flipH="1">
            <a:off x="7106697" y="5532120"/>
            <a:ext cx="231363" cy="179139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7338060" y="5532120"/>
            <a:ext cx="231362" cy="179139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Oval 54"/>
          <p:cNvSpPr/>
          <p:nvPr/>
        </p:nvSpPr>
        <p:spPr>
          <a:xfrm>
            <a:off x="7235647" y="5429707"/>
            <a:ext cx="204825" cy="204825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Oval 55"/>
          <p:cNvSpPr/>
          <p:nvPr/>
        </p:nvSpPr>
        <p:spPr>
          <a:xfrm>
            <a:off x="7042324" y="564688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Oval 56"/>
          <p:cNvSpPr/>
          <p:nvPr/>
        </p:nvSpPr>
        <p:spPr>
          <a:xfrm>
            <a:off x="7505048" y="564688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58" name="Connector 57"/>
          <p:cNvCxnSpPr/>
          <p:nvPr/>
        </p:nvCxnSpPr>
        <p:spPr>
          <a:xfrm flipH="1">
            <a:off x="5643657" y="4251959"/>
            <a:ext cx="231363" cy="179140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>
            <a:off x="5875020" y="4251959"/>
            <a:ext cx="231362" cy="179140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5772607" y="4149547"/>
            <a:ext cx="204825" cy="204825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Oval 60"/>
          <p:cNvSpPr/>
          <p:nvPr/>
        </p:nvSpPr>
        <p:spPr>
          <a:xfrm>
            <a:off x="5579284" y="436672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Oval 61"/>
          <p:cNvSpPr/>
          <p:nvPr/>
        </p:nvSpPr>
        <p:spPr>
          <a:xfrm>
            <a:off x="6042008" y="436672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3" name="Connector 62"/>
          <p:cNvCxnSpPr/>
          <p:nvPr/>
        </p:nvCxnSpPr>
        <p:spPr>
          <a:xfrm flipH="1">
            <a:off x="8661177" y="5074920"/>
            <a:ext cx="231363" cy="179139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>
            <a:off x="8892540" y="5074920"/>
            <a:ext cx="231362" cy="179139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Oval 64"/>
          <p:cNvSpPr/>
          <p:nvPr/>
        </p:nvSpPr>
        <p:spPr>
          <a:xfrm>
            <a:off x="8790127" y="4972507"/>
            <a:ext cx="204825" cy="204825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Oval 65"/>
          <p:cNvSpPr/>
          <p:nvPr/>
        </p:nvSpPr>
        <p:spPr>
          <a:xfrm>
            <a:off x="8596804" y="518968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Oval 66"/>
          <p:cNvSpPr/>
          <p:nvPr/>
        </p:nvSpPr>
        <p:spPr>
          <a:xfrm>
            <a:off x="9059528" y="518968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ounded Rectangle 67"/>
          <p:cNvSpPr/>
          <p:nvPr/>
        </p:nvSpPr>
        <p:spPr>
          <a:xfrm>
            <a:off x="8732520" y="2788920"/>
            <a:ext cx="2788920" cy="3108959"/>
          </a:xfrm>
          <a:prstGeom prst="roundRect">
            <a:avLst/>
          </a:prstGeom>
          <a:solidFill>
            <a:srgbClr val="CDE7F5"/>
          </a:solidFill>
          <a:ln w="1905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TextBox 68"/>
          <p:cNvSpPr txBox="1"/>
          <p:nvPr/>
        </p:nvSpPr>
        <p:spPr>
          <a:xfrm>
            <a:off x="8732520" y="2834640"/>
            <a:ext cx="278892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1" i="0">
                <a:solidFill>
                  <a:srgbClr val="E65353"/>
                </a:solidFill>
                <a:latin typeface="Calibri"/>
              </a:rPr>
              <a:t>WATER + OIL  ✗</a:t>
            </a:r>
          </a:p>
        </p:txBody>
      </p:sp>
      <p:sp>
        <p:nvSpPr>
          <p:cNvPr id="70" name="Rectangle 69"/>
          <p:cNvSpPr/>
          <p:nvPr/>
        </p:nvSpPr>
        <p:spPr>
          <a:xfrm>
            <a:off x="8778240" y="3154680"/>
            <a:ext cx="2697479" cy="777240"/>
          </a:xfrm>
          <a:prstGeom prst="rect">
            <a:avLst/>
          </a:prstGeom>
          <a:solidFill>
            <a:srgbClr val="F7E5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8778240" y="3154680"/>
            <a:ext cx="2697479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100" b="0" i="1">
                <a:solidFill>
                  <a:srgbClr val="EC8A3E"/>
                </a:solidFill>
                <a:latin typeface="Calibri"/>
              </a:rPr>
              <a:t>oil  (non-polar)</a:t>
            </a:r>
          </a:p>
        </p:txBody>
      </p:sp>
      <p:cxnSp>
        <p:nvCxnSpPr>
          <p:cNvPr id="72" name="Connector 71"/>
          <p:cNvCxnSpPr/>
          <p:nvPr/>
        </p:nvCxnSpPr>
        <p:spPr>
          <a:xfrm flipH="1">
            <a:off x="9255537" y="4434839"/>
            <a:ext cx="231363" cy="179140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>
            <a:off x="9486900" y="4434839"/>
            <a:ext cx="231362" cy="179140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Oval 73"/>
          <p:cNvSpPr/>
          <p:nvPr/>
        </p:nvSpPr>
        <p:spPr>
          <a:xfrm>
            <a:off x="9384487" y="4332427"/>
            <a:ext cx="204825" cy="204825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Oval 74"/>
          <p:cNvSpPr/>
          <p:nvPr/>
        </p:nvSpPr>
        <p:spPr>
          <a:xfrm>
            <a:off x="9191164" y="454960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Oval 75"/>
          <p:cNvSpPr/>
          <p:nvPr/>
        </p:nvSpPr>
        <p:spPr>
          <a:xfrm>
            <a:off x="9653888" y="454960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77" name="Connector 76"/>
          <p:cNvCxnSpPr/>
          <p:nvPr/>
        </p:nvCxnSpPr>
        <p:spPr>
          <a:xfrm flipH="1">
            <a:off x="10535697" y="4434839"/>
            <a:ext cx="231363" cy="179140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>
            <a:off x="10767060" y="4434839"/>
            <a:ext cx="231362" cy="179140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Oval 78"/>
          <p:cNvSpPr/>
          <p:nvPr/>
        </p:nvSpPr>
        <p:spPr>
          <a:xfrm>
            <a:off x="10664647" y="4332427"/>
            <a:ext cx="204825" cy="204825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Oval 79"/>
          <p:cNvSpPr/>
          <p:nvPr/>
        </p:nvSpPr>
        <p:spPr>
          <a:xfrm>
            <a:off x="10471324" y="454960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Oval 80"/>
          <p:cNvSpPr/>
          <p:nvPr/>
        </p:nvSpPr>
        <p:spPr>
          <a:xfrm>
            <a:off x="10934048" y="454960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82" name="Connector 81"/>
          <p:cNvCxnSpPr/>
          <p:nvPr/>
        </p:nvCxnSpPr>
        <p:spPr>
          <a:xfrm flipH="1">
            <a:off x="9621297" y="5166359"/>
            <a:ext cx="231363" cy="179140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>
            <a:off x="9852660" y="5166359"/>
            <a:ext cx="231362" cy="179140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Oval 83"/>
          <p:cNvSpPr/>
          <p:nvPr/>
        </p:nvSpPr>
        <p:spPr>
          <a:xfrm>
            <a:off x="9750247" y="5063947"/>
            <a:ext cx="204825" cy="204825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Oval 84"/>
          <p:cNvSpPr/>
          <p:nvPr/>
        </p:nvSpPr>
        <p:spPr>
          <a:xfrm>
            <a:off x="9556924" y="528112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Oval 85"/>
          <p:cNvSpPr/>
          <p:nvPr/>
        </p:nvSpPr>
        <p:spPr>
          <a:xfrm>
            <a:off x="10019648" y="528112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87" name="Connector 86"/>
          <p:cNvCxnSpPr/>
          <p:nvPr/>
        </p:nvCxnSpPr>
        <p:spPr>
          <a:xfrm flipH="1">
            <a:off x="10169937" y="5166359"/>
            <a:ext cx="231363" cy="179140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87"/>
          <p:cNvCxnSpPr/>
          <p:nvPr/>
        </p:nvCxnSpPr>
        <p:spPr>
          <a:xfrm>
            <a:off x="10401300" y="5166359"/>
            <a:ext cx="231362" cy="179140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10298887" y="5063947"/>
            <a:ext cx="204825" cy="204825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Oval 89"/>
          <p:cNvSpPr/>
          <p:nvPr/>
        </p:nvSpPr>
        <p:spPr>
          <a:xfrm>
            <a:off x="10105564" y="528112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Oval 90"/>
          <p:cNvSpPr/>
          <p:nvPr/>
        </p:nvSpPr>
        <p:spPr>
          <a:xfrm>
            <a:off x="10568288" y="528112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2" name="Connector 91"/>
          <p:cNvCxnSpPr/>
          <p:nvPr/>
        </p:nvCxnSpPr>
        <p:spPr>
          <a:xfrm flipH="1">
            <a:off x="9072657" y="5349239"/>
            <a:ext cx="231363" cy="179140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/>
          <p:nvPr/>
        </p:nvCxnSpPr>
        <p:spPr>
          <a:xfrm>
            <a:off x="9304020" y="5349239"/>
            <a:ext cx="231362" cy="179140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Oval 93"/>
          <p:cNvSpPr/>
          <p:nvPr/>
        </p:nvSpPr>
        <p:spPr>
          <a:xfrm>
            <a:off x="9201607" y="5246827"/>
            <a:ext cx="204825" cy="204825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Oval 94"/>
          <p:cNvSpPr/>
          <p:nvPr/>
        </p:nvSpPr>
        <p:spPr>
          <a:xfrm>
            <a:off x="9008284" y="546400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Oval 95"/>
          <p:cNvSpPr/>
          <p:nvPr/>
        </p:nvSpPr>
        <p:spPr>
          <a:xfrm>
            <a:off x="9471008" y="546400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7" name="Connector 96"/>
          <p:cNvCxnSpPr/>
          <p:nvPr/>
        </p:nvCxnSpPr>
        <p:spPr>
          <a:xfrm flipH="1">
            <a:off x="10718577" y="5349239"/>
            <a:ext cx="231363" cy="179140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>
            <a:off x="10949940" y="5349239"/>
            <a:ext cx="231362" cy="179140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Oval 98"/>
          <p:cNvSpPr/>
          <p:nvPr/>
        </p:nvSpPr>
        <p:spPr>
          <a:xfrm>
            <a:off x="10847527" y="5246827"/>
            <a:ext cx="204825" cy="204825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Oval 99"/>
          <p:cNvSpPr/>
          <p:nvPr/>
        </p:nvSpPr>
        <p:spPr>
          <a:xfrm>
            <a:off x="10654204" y="546400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Oval 100"/>
          <p:cNvSpPr/>
          <p:nvPr/>
        </p:nvSpPr>
        <p:spPr>
          <a:xfrm>
            <a:off x="11116928" y="5464005"/>
            <a:ext cx="128747" cy="1287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TextBox 101"/>
          <p:cNvSpPr txBox="1"/>
          <p:nvPr/>
        </p:nvSpPr>
        <p:spPr>
          <a:xfrm>
            <a:off x="5760720" y="5943600"/>
            <a:ext cx="59436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 i="0">
                <a:solidFill>
                  <a:srgbClr val="1A3C5E"/>
                </a:solidFill>
                <a:latin typeface="Calibri"/>
              </a:rPr>
              <a:t>Like dissolves like:  polar dissolves polar; non-polar separates.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39 0 L 0.0075 0 L 0.0106 0 L 0.0130 0 L 0.0145 0 L 0.0150 0 L 0.0145 0 L 0.0130 0 L 0.0106 0 L 0.0075 0 L 0.0039 0 L 0.0000 0 L -0.0039 0 L -0.0075 0 L -0.0106 0 L -0.0130 0 L -0.0145 0 L -0.0150 0 L -0.0145 0 L -0.0130 0 L -0.0106 0 L -0.0075 0 L -0.0039 0 L -0.0000 0 E" pathEditMode="relative" rAng="0" ptsTypes="">
                                      <p:cBhvr>
                                        <p:cTn id="6" dur="1500" repeatCount="indefinite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path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0 0 L 0 0.0062 L 0 0.0120 L 0 0.0170 L 0 0.0208 L 0 0.0232 L 0 0.0240 L 0 0.0232 L 0 0.0208 L 0 0.0170 L 0 0.0120 L 0 0.0062 L 0 0.0000 L 0 -0.0062 L 0 -0.0120 L 0 -0.0170 L 0 -0.0208 L 0 -0.0232 L 0 -0.0240 L 0 -0.0232 L 0 -0.0208 L 0 -0.0170 L 0 -0.0120 L 0 -0.0062 L 0 -0.0000 E" pathEditMode="relative" rAng="0" ptsTypes="">
                                      <p:cBhvr>
                                        <p:cTn id="8" dur="1700" repeatCount="indefinite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3: Chemical Bonding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2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212848" cy="45720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21284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MYSTERY HOOK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Three things that don't mix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6400800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5852160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Glass of water + a drop of oil — they separate.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Non-stick pan — nothing sticks. Why?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Now add dish soap to the oil and water — they mix.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These behaviours all come from how atoms bond.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269480" y="2697480"/>
            <a:ext cx="4434840" cy="324612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6B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l03_oil_dr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08" y="2807208"/>
            <a:ext cx="4215383" cy="302666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269480" y="5989320"/>
            <a:ext cx="44348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>
                <a:solidFill>
                  <a:srgbClr val="8D99AE"/>
                </a:solidFill>
                <a:latin typeface="Calibri"/>
              </a:rPr>
              <a:t>Oil-on-water layers (left), Teflon pan (right)</a:t>
            </a:r>
          </a:p>
        </p:txBody>
      </p:sp>
    </p:spTree>
  </p:cSld>
  <p:clrMapOvr>
    <a:masterClrMapping/>
  </p:clrMapOvr>
  <p:transition spd="med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3: Chemical Bonding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3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BIG IDEA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Atoms bond to be stable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Outer electron shells "want" to be full.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They'll trade, share, or pool electrons to get there.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Three main ways: ionic (give/take), covalent (share), metallic (pool).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The bond type sets every property — melting point, hardness, solubility.</a:t>
            </a:r>
          </a:p>
        </p:txBody>
      </p:sp>
    </p:spTree>
  </p:cSld>
  <p:clrMapOvr>
    <a:masterClrMapping/>
  </p:clrMapOvr>
  <p:transition spd="med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3: Chemical Bonding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4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798064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798064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THREE BOND TYPES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Pick the right analogy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115568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0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Bond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What happens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Analogy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Example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Ionic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One atom gives, the other takes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Boss &amp; employee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NaCl (table salt)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Covalent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Atoms share electrons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Two friends sharing a pizza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H₂O (water), CO₂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Metallic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Many atoms pool electrons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Crowd doing the wave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Cu wire, Fe nail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3: Chemical Bonding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5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359152" cy="45720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359152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IONIC EXAMPLE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Sodium gives an electron to chlorine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3545738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8D9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3545738" cy="502920"/>
          </a:xfrm>
          <a:prstGeom prst="roundRect">
            <a:avLst/>
          </a:prstGeom>
          <a:solidFill>
            <a:srgbClr val="8D9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3545738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BEFORE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3337560"/>
            <a:ext cx="3545738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Na · ⌒ · Cl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4526280"/>
            <a:ext cx="3271418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Na has 1 extra
Cl needs 1 more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22978" y="2697480"/>
            <a:ext cx="3545738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D9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4322978" y="2697480"/>
            <a:ext cx="3545738" cy="50292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322978" y="2697480"/>
            <a:ext cx="3545738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TRANSFER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22978" y="3337560"/>
            <a:ext cx="3545738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Na → Cl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60138" y="4526280"/>
            <a:ext cx="3271418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Electron moves
Na⁺ + Cl⁻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97316" y="2697480"/>
            <a:ext cx="3545738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8097316" y="2697480"/>
            <a:ext cx="3545738" cy="50292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097316" y="2697480"/>
            <a:ext cx="3545738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AFTER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97316" y="3337560"/>
            <a:ext cx="3545738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NaCl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34476" y="4526280"/>
            <a:ext cx="3271418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Crystal lattice
Stable salt</a:t>
            </a:r>
          </a:p>
        </p:txBody>
      </p:sp>
    </p:spTree>
  </p:cSld>
  <p:clrMapOvr>
    <a:masterClrMapping/>
  </p:clrMapOvr>
  <p:transition spd="med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3: Chemical Bonding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6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505456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505456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WATER IS POLAR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The H-end is +, the O-end is 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Oxygen pulls electrons more strongly than hydrogen.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That makes water "polar" — it has a + side and a − side.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Water sticks to itself (surface tension) and to other polar things.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Salt dissolves in water because Na⁺ likes the O end and Cl⁻ likes the H end.</a:t>
            </a: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3: Chemical Bonding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7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798064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798064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OIL IS NON-POLAR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No + or − ends, so polar water rejects it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Oil molecules are evenly distributed — no charged ends.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Water and oil "ignore" each other → they separate into layers.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Rule of thumb: like dissolves like.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Polar things mix with polar things. Non-polar with non-polar.</a:t>
            </a:r>
          </a:p>
        </p:txBody>
      </p:sp>
    </p:spTree>
  </p:cSld>
  <p:clrMapOvr>
    <a:masterClrMapping/>
  </p:clrMapOvr>
  <p:transition spd="med">
    <p:spli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3: Chemical Bonding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8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SOAP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A bridge between two worlds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432907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D9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5432907" cy="50292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5432907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TAIL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3337560"/>
            <a:ext cx="5432907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⛓⛓⛓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4526280"/>
            <a:ext cx="5158587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Non-polar
Loves oil/grease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10147" y="2697480"/>
            <a:ext cx="5432907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210147" y="2697480"/>
            <a:ext cx="5432907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210147" y="2697480"/>
            <a:ext cx="5432907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HEAD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10147" y="3337560"/>
            <a:ext cx="5432907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○⁻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47307" y="4526280"/>
            <a:ext cx="5158587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Polar / charged
Loves water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6172200"/>
            <a:ext cx="1109441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400" b="1">
                <a:solidFill>
                  <a:srgbClr val="1A3C5E"/>
                </a:solidFill>
                <a:latin typeface="Calibri"/>
              </a:rPr>
              <a:t>👉  Soap surrounds oil droplets with tails-in, heads-out — and the water carries them away.</a:t>
            </a: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3: Chemical Bonding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9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NEVER MIX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Bleach + ammonia = chlorine gas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486400" cy="3657600"/>
          </a:xfrm>
          <a:prstGeom prst="roundRect">
            <a:avLst/>
          </a:prstGeom>
          <a:solidFill>
            <a:srgbClr val="FFECEC"/>
          </a:solidFill>
          <a:ln w="3810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5486400" cy="54864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⚠   DON'T   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Cleaning products that contain ammonia: Windex, some floor cleaners, urine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Cleaning products that contain bleach: Clorox, mildew remover, some toilet cleaners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Mixing produces chloramine gas — burns lungs, can be fatal in enclosed spaces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Symptoms: coughing, watery eyes, chest tightness within seconds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697480"/>
            <a:ext cx="5486400" cy="3657600"/>
          </a:xfrm>
          <a:prstGeom prst="roundRect">
            <a:avLst/>
          </a:prstGeom>
          <a:solidFill>
            <a:srgbClr val="E9FBF6"/>
          </a:solidFill>
          <a:ln w="381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63640" y="2697480"/>
            <a:ext cx="5486400" cy="54864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63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✓   DO   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Read every cleaning label before mixing anything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If exposure happens: leave the room, ventilate, fresh air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Call Poison Control: 1-800-222-1222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Never use bleach on cat urine or in a closed bathroom</a:t>
            </a:r>
          </a:p>
        </p:txBody>
      </p:sp>
    </p:spTree>
  </p:cSld>
  <p:clrMapOvr>
    <a:masterClrMapping/>
  </p:clrMapOvr>
  <p:transition spd="med"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3: Chemical Bonding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10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505456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505456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NON-STICK PANS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C-F bond — extremely strong but has limits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Teflon coating is a polymer of carbon-fluorine bonds.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C-F is the strongest single bond in organic chemistry — that's why nothing sticks.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6B6B"/>
                </a:solidFill>
                <a:latin typeface="Calibri"/>
              </a:rPr>
              <a:t>Above 260°C (500°F) the coating starts breaking down — toxic fumes.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Don't preheat a non-stick pan empty on high. Don't use metal utensils on it.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Replace if scratched or peeling.</a:t>
            </a: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3: Chemical Bonding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11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3090672" cy="45720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3090672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⚗ REACTION EXAMPLE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Sodium + Chlorine → Salt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237744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3398367" y="3200400"/>
            <a:ext cx="1463040" cy="109728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398367" y="3200400"/>
            <a:ext cx="1463040" cy="10972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1F2D3D"/>
                </a:solidFill>
                <a:latin typeface="Calibri"/>
              </a:rPr>
              <a:t>2 Na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61407" y="3200400"/>
            <a:ext cx="365760" cy="10972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3600" b="1">
                <a:solidFill>
                  <a:srgbClr val="1A3C5E"/>
                </a:solidFill>
                <a:latin typeface="Calibri"/>
              </a:rPr>
              <a:t>+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227167" y="3200400"/>
            <a:ext cx="1463040" cy="109728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227167" y="3200400"/>
            <a:ext cx="1463040" cy="10972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1F2D3D"/>
                </a:solidFill>
                <a:latin typeface="Calibri"/>
              </a:rPr>
              <a:t>Cl₂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6690207" y="3566160"/>
            <a:ext cx="640080" cy="365760"/>
          </a:xfrm>
          <a:prstGeom prst="rightArrow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7330287" y="3200400"/>
            <a:ext cx="1463040" cy="109728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330287" y="3200400"/>
            <a:ext cx="1463040" cy="10972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1F2D3D"/>
                </a:solidFill>
                <a:latin typeface="Calibri"/>
              </a:rPr>
              <a:t>2 NaCl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2697480"/>
            <a:ext cx="5547207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>
                <a:solidFill>
                  <a:srgbClr val="1A3C5E"/>
                </a:solidFill>
                <a:latin typeface="Calibri"/>
              </a:rPr>
              <a:t>⚗  REACTANTS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47207" y="2697480"/>
            <a:ext cx="6095847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200" b="1">
                <a:solidFill>
                  <a:srgbClr val="4ECDC4"/>
                </a:solidFill>
                <a:latin typeface="Calibri"/>
              </a:rPr>
              <a:t>PRODUCTS  ✨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5257800"/>
            <a:ext cx="11094415" cy="105156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77240" y="5349240"/>
            <a:ext cx="10637215" cy="8686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500" b="0">
                <a:solidFill>
                  <a:srgbClr val="1F2D3D"/>
                </a:solidFill>
                <a:latin typeface="Calibri"/>
              </a:rPr>
              <a:t>💡  Sodium gives an electron to chlorine. Both become stable ions. The salt crystal is the result.</a:t>
            </a:r>
          </a:p>
        </p:txBody>
      </p:sp>
    </p:spTree>
  </p:cSld>
  <p:clrMapOvr>
    <a:masterClrMapping/>
  </p:clrMapOvr>
  <p:transition spd="med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3: Chemical Bonding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12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1280160"/>
            <a:ext cx="10362895" cy="4937760"/>
          </a:xfrm>
          <a:prstGeom prst="roundRect">
            <a:avLst/>
          </a:prstGeom>
          <a:solidFill>
            <a:srgbClr val="FFFFFF"/>
          </a:solidFill>
          <a:ln w="508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914400" y="1280160"/>
            <a:ext cx="10362895" cy="64008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4400" y="1280160"/>
            <a:ext cx="103628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🤓  DID YOU KNOW?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2194560"/>
            <a:ext cx="10362895" cy="12801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1000" b="0">
                <a:solidFill>
                  <a:srgbClr val="4ECDC4"/>
                </a:solidFill>
                <a:latin typeface="Calibri"/>
              </a:rPr>
              <a:t>🦎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3566160"/>
            <a:ext cx="9265615" cy="12801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800" b="1">
                <a:solidFill>
                  <a:srgbClr val="1A3C5E"/>
                </a:solidFill>
                <a:latin typeface="Calibri"/>
              </a:rPr>
              <a:t>Geckos can climb walls because of a special bond.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4846320"/>
            <a:ext cx="9265615" cy="12801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600" b="0">
                <a:solidFill>
                  <a:srgbClr val="1F2D3D"/>
                </a:solidFill>
                <a:latin typeface="Calibri"/>
              </a:rPr>
              <a:t>Their feet have millions of tiny hairs that form weak (van der Waals) bonds with the surface — enough to hold a 5-pound gecko upside down.</a:t>
            </a: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3: Chemical Bonding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13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359152" cy="45720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359152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🧪 TRY AT HOME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Oil + water + soap experiment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3657600" cy="3657600"/>
          </a:xfrm>
          <a:prstGeom prst="roundRect">
            <a:avLst/>
          </a:prstGeom>
          <a:solidFill>
            <a:srgbClr val="F8F9FC"/>
          </a:solidFill>
          <a:ln w="254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3657600" cy="50292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365760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🧰  MATERIALS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337560"/>
            <a:ext cx="3246120" cy="29260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Clear bottle or jar with lid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1/4 cup of cooking oil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1/4 cup of water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A few drops of food coloring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1 squirt of dish soap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34840" y="2697480"/>
            <a:ext cx="4297680" cy="3657600"/>
          </a:xfrm>
          <a:prstGeom prst="roundRect">
            <a:avLst/>
          </a:prstGeom>
          <a:solidFill>
            <a:srgbClr val="F8F9FC"/>
          </a:solidFill>
          <a:ln w="254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4434840" y="2697480"/>
            <a:ext cx="4297680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434840" y="2697480"/>
            <a:ext cx="429768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📋  STEPS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63440" y="3337560"/>
            <a:ext cx="3886200" cy="29260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1.  Pour the water into the bottle.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2.  Add a few drops of food coloring (so you can see the water).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3.  Add the oil — watch it sit on top.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4.  Cap and shake hard for 10 seconds. Set down — they separate.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5.  Add the soap, shake again. Now they MIX.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961120" y="2697480"/>
            <a:ext cx="2697480" cy="3657600"/>
          </a:xfrm>
          <a:prstGeom prst="roundRect">
            <a:avLst/>
          </a:prstGeom>
          <a:solidFill>
            <a:srgbClr val="FFD93D"/>
          </a:solidFill>
          <a:ln w="254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006840" y="2788920"/>
            <a:ext cx="26060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1">
                <a:solidFill>
                  <a:srgbClr val="1F2D3D"/>
                </a:solidFill>
                <a:latin typeface="Calibri"/>
              </a:rPr>
              <a:t>👀  WHAT YOU'LL SEE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98280" y="3200400"/>
            <a:ext cx="2468880" cy="30175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>
                <a:solidFill>
                  <a:srgbClr val="1F2D3D"/>
                </a:solidFill>
                <a:latin typeface="Calibri"/>
              </a:rPr>
              <a:t>Soap surrounds oil droplets and pulls them into the water. That's how all your cleaning works.</a:t>
            </a:r>
          </a:p>
        </p:txBody>
      </p:sp>
    </p:spTree>
  </p:cSld>
  <p:clrMapOvr>
    <a:masterClrMapping/>
  </p:clrMapOvr>
  <p:transition spd="med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3: Chemical Bonding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14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212848" cy="45720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21284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❓ QUICK QUIZ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Why is water called a "polar" molecule?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74C0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31520" y="2971800"/>
            <a:ext cx="731520" cy="731520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31520" y="297180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00200" y="288036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It's shaped like a polar bear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69748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F6B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6446520" y="2971800"/>
            <a:ext cx="731520" cy="731520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46520" y="297180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0" y="288036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It only exists at the poles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8640" y="4114800"/>
            <a:ext cx="5532120" cy="1280160"/>
          </a:xfrm>
          <a:prstGeom prst="roundRect">
            <a:avLst/>
          </a:prstGeom>
          <a:solidFill>
            <a:srgbClr val="E9FBF6"/>
          </a:solidFill>
          <a:ln w="508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731520" y="4389120"/>
            <a:ext cx="731520" cy="731520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31520" y="438912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00200" y="429768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1">
                <a:solidFill>
                  <a:srgbClr val="1F2D3D"/>
                </a:solidFill>
                <a:latin typeface="Calibri"/>
              </a:rPr>
              <a:t>It has a + side and a − side because oxygen pulls harder than hydrogen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0" y="4526280"/>
            <a:ext cx="4572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200" b="1">
                <a:solidFill>
                  <a:srgbClr val="4ECDC4"/>
                </a:solidFill>
                <a:latin typeface="Calibri"/>
              </a:rPr>
              <a:t>✓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63640" y="411480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197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6446520" y="4389120"/>
            <a:ext cx="731520" cy="731520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46520" y="438912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5200" y="429768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It can be a solid, liquid, or gas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623560"/>
            <a:ext cx="11094415" cy="594360"/>
          </a:xfrm>
          <a:prstGeom prst="roundRect">
            <a:avLst/>
          </a:prstGeom>
          <a:solidFill>
            <a:srgbClr val="FFD93D"/>
          </a:solidFill>
          <a:ln w="1905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77240" y="5623560"/>
            <a:ext cx="10637215" cy="5943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>
                <a:solidFill>
                  <a:srgbClr val="1F2D3D"/>
                </a:solidFill>
                <a:latin typeface="Calibri"/>
              </a:rPr>
              <a:t>💡  Oxygen pulls electrons more strongly than hydrogen. The H ends become slightly +, the O end becomes slightly −. That's polarity.</a:t>
            </a: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3: Chemical Bonding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15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KEY TERMS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Bond words to know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410047" cy="169164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74C0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5410047" cy="64008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5410047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Polar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" y="3474720"/>
            <a:ext cx="5044287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Calibri"/>
              </a:rPr>
              <a:t>Has + and − ends. Mixes with other polar things.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33007" y="2697480"/>
            <a:ext cx="5410047" cy="169164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FF6B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33007" y="2697480"/>
            <a:ext cx="5410047" cy="64008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33007" y="2697480"/>
            <a:ext cx="5410047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Non-polar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15887" y="3474720"/>
            <a:ext cx="5044287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Calibri"/>
              </a:rPr>
              <a:t>No charged ends. Mixes with other non-polar things.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8640" y="4663440"/>
            <a:ext cx="5410047" cy="169164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548640" y="4663440"/>
            <a:ext cx="5410047" cy="64008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48640" y="4663440"/>
            <a:ext cx="5410047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Surfactant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5440679"/>
            <a:ext cx="5044287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Calibri"/>
              </a:rPr>
              <a:t>A "two-faced" molecule like soap that bridges polar and non-polar.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33007" y="4663440"/>
            <a:ext cx="5410047" cy="169164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B197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6233007" y="4663440"/>
            <a:ext cx="5410047" cy="640080"/>
          </a:xfrm>
          <a:prstGeom prst="roundRect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233007" y="4663440"/>
            <a:ext cx="5410047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Hydrogen bond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15887" y="5440679"/>
            <a:ext cx="5044287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Calibri"/>
              </a:rPr>
              <a:t>A weak bond between H and a polar atom (like O). Why ice floats.</a:t>
            </a:r>
          </a:p>
        </p:txBody>
      </p:sp>
    </p:spTree>
  </p:cSld>
  <p:clrMapOvr>
    <a:masterClrMapping/>
  </p:clrMapOvr>
  <p:transition spd="med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3: Chemical Bonding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16  / 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WRAP-UP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You learned… so you can…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1094415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8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🎓  You learned that…</a:t>
                      </a:r>
                    </a:p>
                  </a:txBody>
                  <a:tcPr marL="146304" marT="73152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🚀  So you can…</a:t>
                      </a:r>
                    </a:p>
                  </a:txBody>
                  <a:tcPr marL="146304" marT="73152" marB="36576">
                    <a:solidFill>
                      <a:srgbClr val="4ECD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Three bond types: ionic, covalent, metallic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Predict whether something dissolves or melts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Water is polar; oil is non-polar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Know why salad dressing separates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Like dissolves like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Choose the right cleaner for a stain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Soap bridges polar and non-polar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Wash greasy hands with hot water + soap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Bleach + ammonia = chlorine gas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Never mix cleaning products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1476</Words>
  <Application>Microsoft Office PowerPoint</Application>
  <PresentationFormat>Widescreen</PresentationFormat>
  <Paragraphs>230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Ogar Ichire</cp:lastModifiedBy>
  <cp:revision>2</cp:revision>
  <dcterms:created xsi:type="dcterms:W3CDTF">2013-01-27T09:14:16Z</dcterms:created>
  <dcterms:modified xsi:type="dcterms:W3CDTF">2026-05-07T16:54:18Z</dcterms:modified>
  <cp:category/>
</cp:coreProperties>
</file>