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097280" y="-548640"/>
            <a:ext cx="3291840" cy="3291840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997135" y="-731520"/>
            <a:ext cx="2743200" cy="274320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731520" y="4480560"/>
            <a:ext cx="2743200" cy="274320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99855" y="3931920"/>
            <a:ext cx="3474720" cy="34747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71600" y="1097280"/>
            <a:ext cx="914400" cy="91440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31375" y="320040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280160" y="2011680"/>
            <a:ext cx="9631375" cy="3200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809847" y="2286000"/>
            <a:ext cx="457200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09847" y="2286000"/>
            <a:ext cx="45720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🧪  COMMUNITY CHEMISTRY  · 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971800"/>
            <a:ext cx="1072865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FFA94D"/>
                </a:solidFill>
                <a:latin typeface="Calibri"/>
              </a:rPr>
              <a:t>LECTURE 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20440"/>
            <a:ext cx="10728655" cy="11887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5400" b="1">
                <a:solidFill>
                  <a:srgbClr val="1A3C5E"/>
                </a:solidFill>
                <a:latin typeface="Calibri"/>
              </a:rPr>
              <a:t>Periodic Table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617720"/>
            <a:ext cx="94484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0">
                <a:solidFill>
                  <a:srgbClr val="1F2D3D"/>
                </a:solidFill>
                <a:latin typeface="Calibri"/>
              </a:rPr>
              <a:t>A map of every element — and how to read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5508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2: Periodic 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2  /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MYSTERY HOOK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Why salt is safe but sodium explodes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You sprinkle table salt (NaCl) on your food every day — totally safe.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But pure sodium metal in water? It explodes.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Same element. What changed?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The periodic table will tell us — and it predicts the behaviour of every element.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l02_sa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>
                <a:solidFill>
                  <a:srgbClr val="8D99AE"/>
                </a:solidFill>
                <a:latin typeface="Calibri"/>
              </a:rPr>
              <a:t>Salt shaker (left) vs. sodium chunk reacting in water (right)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2: Periodic 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3  /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BIG IDEA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The table is a MAP, not a list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Rows are called periods — number of electron shells.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Columns are called groups (or families) — number of outer electrons.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Elements in the same column behave SIMILARLY.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That means: if you know how one alkali metal behaves, you know all of them.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No need to memorise every element — just learn the families.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2: Periodic 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4  /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920240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92024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FAMILY MAP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Four families to know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260215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2602153" cy="50292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260215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ALKALI METALS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260215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Group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26280"/>
            <a:ext cx="232783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Li, Na, K
Explodes in water
Never drop in pool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379393" y="2697480"/>
            <a:ext cx="260215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3379393" y="2697480"/>
            <a:ext cx="2602153" cy="50292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379393" y="2697480"/>
            <a:ext cx="260215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HALOGENS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79393" y="3337560"/>
            <a:ext cx="260215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Group 17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16553" y="4526280"/>
            <a:ext cx="232783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F, Cl, Br, I
Reactive
Kill bacteria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10147" y="2697480"/>
            <a:ext cx="260215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6210147" y="2697480"/>
            <a:ext cx="2602153" cy="50292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210147" y="2697480"/>
            <a:ext cx="260215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NOBLE GASES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0147" y="3337560"/>
            <a:ext cx="260215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Group 18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47307" y="4526280"/>
            <a:ext cx="232783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He, Ne, Ar
Do not react
Safe to breathe (mostly)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040901" y="2697480"/>
            <a:ext cx="2602153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9040901" y="2697480"/>
            <a:ext cx="2602153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040901" y="2697480"/>
            <a:ext cx="2602153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TRANSITION METALS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40901" y="3337560"/>
            <a:ext cx="2602153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d-block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78061" y="4526280"/>
            <a:ext cx="2327833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Fe, Cu, Au
In batteries
In supplements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2: Periodic 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5  /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090672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09067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DANGEROUS FAMILIES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Two families that demand respect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06424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Family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Examples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Hazard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Where you meet them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Alkali metals (Group 1)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Lithium, Sodium, Potassium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Explodes in water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Lithium batteries — pierced = fire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Halogens (Group 17)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Fluorine, Chlorine, Bromine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Toxic gas / corrosive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Pool chlorine, bleach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2: Periodic 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6  /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SAFE FAMILIES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Two families that mostly behave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06424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Family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Examples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Why safe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Where you meet them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Noble gases (Group 18)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Helium, Neon, Argon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Don't react with anything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Balloons, neon signs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Transition metals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Iron, Copper, Gold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Stable in solid form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Pots, wires, jewellery, vitamins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2: Periodic 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7  /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505456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50545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SOLVED MYSTERY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Why salt ≠ sodium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Sodium (Na) on its own has 1 reactive outer electron.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Chlorine (Cl) wants 1 more electron to complete its shell.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Na gives its electron to Cl → both become stable ions Na⁺ and Cl⁻.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They snap together as NaCl crystal — table salt.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4ECDC4"/>
                </a:solidFill>
                <a:latin typeface="Calibri"/>
              </a:rPr>
              <a:t>Once bonded, both are tame. Reactivity is a property of free atoms, not compounds.</a:t>
            </a:r>
          </a:p>
        </p:txBody>
      </p:sp>
    </p:spTree>
  </p:cSld>
  <p:clrMapOvr>
    <a:masterClrMapping/>
  </p:clrMapOvr>
  <p:transition spd="med"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2: Periodic 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8  /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944368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94436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REAL-LIFE READING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Spotting elements in your home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Multivitamin label: "iron 18 mg, calcium 600 mg" — both are ions, not pure metals.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Battery label: "lithium-ion" — that's why you can't puncture it.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Pool kit: "calcium hypochlorite" — chlorine compound that releases Cl when dissolved.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Ingredients ending in "-ide" or "-ate" are usually compounds with the metal in them.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Knowing the family tells you the hazard.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2: Periodic 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9  /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$20 CHALLENGE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Three real-life scenarios — what would you do?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Cracked lithium battery in pocket — DON'T put it in water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Iron supplement spill — DON'T let kids touch it (overdose risk)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Bleach + vinegar mix — DON'T breathe the fumes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Lithium battery: cool dry place, take to e-waste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Iron pills: collect, label, lock up; iron OD is the #1 cause of poisoning death in young children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Chlorine fumes: leave the room, ventilate, call Poison Control 1-800-222-1222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2: Periodic 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10  /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1280160"/>
            <a:ext cx="10362895" cy="4937760"/>
          </a:xfrm>
          <a:prstGeom prst="roundRect">
            <a:avLst/>
          </a:prstGeom>
          <a:solidFill>
            <a:srgbClr val="FFFFFF"/>
          </a:solidFill>
          <a:ln w="508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14400" y="1280160"/>
            <a:ext cx="10362895" cy="64008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1280160"/>
            <a:ext cx="103628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🤓  DID YOU KNOW?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1036289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0" b="0">
                <a:solidFill>
                  <a:srgbClr val="74C0FC"/>
                </a:solidFill>
                <a:latin typeface="Calibri"/>
              </a:rPr>
              <a:t>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56616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800" b="1">
                <a:solidFill>
                  <a:srgbClr val="1A3C5E"/>
                </a:solidFill>
                <a:latin typeface="Calibri"/>
              </a:rPr>
              <a:t>Pure francium has never been seen by anyone.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84632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Calibri"/>
              </a:rPr>
              <a:t>It's so radioactive that any sample decays before it can be photographed. Scientists make a few atoms at a time and study them in microseconds.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2: Periodic 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11  /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🧪 TRY AT HOME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Color-code your own periodic table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365760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3657600" cy="50292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36576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🧰  MATERIALS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37560"/>
            <a:ext cx="324612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Blank periodic table printout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Set of 4 colored markers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A friend or family member to quiz you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2697480"/>
            <a:ext cx="429768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434840" y="2697480"/>
            <a:ext cx="429768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34840" y="2697480"/>
            <a:ext cx="42976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📋  STEPS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3337560"/>
            <a:ext cx="388620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1.  Color the alkali metals (Group 1) red.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2.  Color the halogens (Group 17) blue.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3.  Color the noble gases (Group 18) green.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4.  Color the transition metals yellow.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5.  Quiz: pick a random element — name its family by its color.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1120" y="2697480"/>
            <a:ext cx="2697480" cy="3657600"/>
          </a:xfrm>
          <a:prstGeom prst="roundRect">
            <a:avLst/>
          </a:prstGeom>
          <a:solidFill>
            <a:srgbClr val="FFD93D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06840" y="2788920"/>
            <a:ext cx="2606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>
                <a:solidFill>
                  <a:srgbClr val="1F2D3D"/>
                </a:solidFill>
                <a:latin typeface="Calibri"/>
              </a:rPr>
              <a:t>👀  WHAT YOU'LL SEE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98280" y="3200400"/>
            <a:ext cx="2468880" cy="30175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Patterns. Same color = same behavior. The periodic table becomes a map you can read.</a:t>
            </a:r>
          </a:p>
        </p:txBody>
      </p:sp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2: Periodic 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12  /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❓ QUICK QUIZ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Why does pure sodium explode in water but salt does not?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1520" y="2971800"/>
            <a:ext cx="731520" cy="73152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Salt is heavier than sodium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532120" cy="1280160"/>
          </a:xfrm>
          <a:prstGeom prst="roundRect">
            <a:avLst/>
          </a:prstGeom>
          <a:solidFill>
            <a:srgbClr val="E9FBF6"/>
          </a:solidFill>
          <a:ln w="508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446520" y="2971800"/>
            <a:ext cx="731520" cy="7315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46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1">
                <a:solidFill>
                  <a:srgbClr val="1F2D3D"/>
                </a:solidFill>
                <a:latin typeface="Calibri"/>
              </a:rPr>
              <a:t>Sodium's outer electron is "free" — water gives it a place to go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01400" y="3108960"/>
            <a:ext cx="4572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>
                <a:solidFill>
                  <a:srgbClr val="4ECDC4"/>
                </a:solidFill>
                <a:latin typeface="Calibri"/>
              </a:rPr>
              <a:t>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731520" y="4389120"/>
            <a:ext cx="731520" cy="73152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31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00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Salt has water already inside it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446520" y="438912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46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Sodium reacts with sunlight, not water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623560"/>
            <a:ext cx="11094415" cy="59436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77240" y="5623560"/>
            <a:ext cx="10637215" cy="5943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💡  In salt (NaCl), sodium has already given up its outer electron to chlorine. With nothing left to give, it can't react.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2: Periodic 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13  / 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WRAP-UP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learned… so you can…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09441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🎓  You learned that…</a:t>
                      </a:r>
                    </a:p>
                  </a:txBody>
                  <a:tcPr marL="146304" marT="73152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🚀  So you can…</a:t>
                      </a:r>
                    </a:p>
                  </a:txBody>
                  <a:tcPr marL="146304" marT="73152" marB="36576">
                    <a:solidFill>
                      <a:srgbClr val="4EC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Periodic table is a map of element behaviour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Predict reactivity without memorising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Group = family with similar behaviour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Spot a hazard from the family alone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Alkali metals + water = bad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Treat lithium batteries with care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Halogens are reactive but useful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Use pool chlorine and bleach safely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Noble gases are inert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Trust helium balloons and neon signs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1133</Words>
  <Application>Microsoft Office PowerPoint</Application>
  <PresentationFormat>Widescreen</PresentationFormat>
  <Paragraphs>177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1</cp:revision>
  <dcterms:created xsi:type="dcterms:W3CDTF">2013-01-27T09:14:16Z</dcterms:created>
  <dcterms:modified xsi:type="dcterms:W3CDTF">2026-05-07T16:54:15Z</dcterms:modified>
  <cp:category/>
</cp:coreProperties>
</file>