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0" d="100"/>
          <a:sy n="60" d="100"/>
        </p:scale>
        <p:origin x="88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C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097280" y="-548640"/>
            <a:ext cx="3291840" cy="3291840"/>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997135" y="-731520"/>
            <a:ext cx="2743200" cy="2743200"/>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31520" y="4480560"/>
            <a:ext cx="2743200" cy="2743200"/>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899855" y="3931920"/>
            <a:ext cx="3474720" cy="3474720"/>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371600" y="1097280"/>
            <a:ext cx="914400" cy="91440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631375" y="3200400"/>
            <a:ext cx="731520" cy="731520"/>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1280160" y="2011680"/>
            <a:ext cx="9631375" cy="3200400"/>
          </a:xfrm>
          <a:prstGeom prst="roundRect">
            <a:avLst/>
          </a:prstGeom>
          <a:solidFill>
            <a:srgbClr val="FFFFFF"/>
          </a:solidFill>
          <a:ln w="190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3809847" y="2286000"/>
            <a:ext cx="4572000" cy="502920"/>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809847" y="2286000"/>
            <a:ext cx="4572000" cy="502920"/>
          </a:xfrm>
          <a:prstGeom prst="rect">
            <a:avLst/>
          </a:prstGeom>
          <a:noFill/>
        </p:spPr>
        <p:txBody>
          <a:bodyPr wrap="square" lIns="45720" tIns="18288" rIns="45720" bIns="18288" anchor="ctr">
            <a:spAutoFit/>
          </a:bodyPr>
          <a:lstStyle/>
          <a:p>
            <a:pPr algn="ctr"/>
            <a:r>
              <a:rPr sz="1500" b="1">
                <a:solidFill>
                  <a:srgbClr val="FFFFFF"/>
                </a:solidFill>
                <a:latin typeface="Calibri"/>
              </a:rPr>
              <a:t>🧪  COMMUNITY CHEMISTRY  ·  LEVEL 1</a:t>
            </a:r>
          </a:p>
        </p:txBody>
      </p:sp>
      <p:sp>
        <p:nvSpPr>
          <p:cNvPr id="12" name="TextBox 11"/>
          <p:cNvSpPr txBox="1"/>
          <p:nvPr/>
        </p:nvSpPr>
        <p:spPr>
          <a:xfrm>
            <a:off x="731520" y="2971800"/>
            <a:ext cx="10728655" cy="457200"/>
          </a:xfrm>
          <a:prstGeom prst="rect">
            <a:avLst/>
          </a:prstGeom>
          <a:noFill/>
        </p:spPr>
        <p:txBody>
          <a:bodyPr wrap="square" lIns="45720" tIns="18288" rIns="45720" bIns="18288" anchor="t">
            <a:spAutoFit/>
          </a:bodyPr>
          <a:lstStyle/>
          <a:p>
            <a:pPr algn="ctr"/>
            <a:r>
              <a:rPr sz="1800" b="1">
                <a:solidFill>
                  <a:srgbClr val="FFA94D"/>
                </a:solidFill>
                <a:latin typeface="Calibri"/>
              </a:rPr>
              <a:t>LECTURE  1</a:t>
            </a:r>
          </a:p>
        </p:txBody>
      </p:sp>
      <p:sp>
        <p:nvSpPr>
          <p:cNvPr id="13" name="TextBox 12"/>
          <p:cNvSpPr txBox="1"/>
          <p:nvPr/>
        </p:nvSpPr>
        <p:spPr>
          <a:xfrm>
            <a:off x="731520" y="3520440"/>
            <a:ext cx="10728655" cy="1188720"/>
          </a:xfrm>
          <a:prstGeom prst="rect">
            <a:avLst/>
          </a:prstGeom>
          <a:noFill/>
        </p:spPr>
        <p:txBody>
          <a:bodyPr wrap="square" lIns="45720" tIns="18288" rIns="45720" bIns="18288" anchor="t">
            <a:spAutoFit/>
          </a:bodyPr>
          <a:lstStyle/>
          <a:p>
            <a:pPr algn="ctr"/>
            <a:r>
              <a:rPr sz="5400" b="1">
                <a:solidFill>
                  <a:srgbClr val="1A3C5E"/>
                </a:solidFill>
                <a:latin typeface="Calibri"/>
              </a:rPr>
              <a:t>Atomic Structure</a:t>
            </a:r>
          </a:p>
        </p:txBody>
      </p:sp>
      <p:sp>
        <p:nvSpPr>
          <p:cNvPr id="14" name="TextBox 13"/>
          <p:cNvSpPr txBox="1"/>
          <p:nvPr/>
        </p:nvSpPr>
        <p:spPr>
          <a:xfrm>
            <a:off x="1371600" y="4617720"/>
            <a:ext cx="9448495" cy="457200"/>
          </a:xfrm>
          <a:prstGeom prst="rect">
            <a:avLst/>
          </a:prstGeom>
          <a:noFill/>
        </p:spPr>
        <p:txBody>
          <a:bodyPr wrap="square" lIns="45720" tIns="18288" rIns="45720" bIns="18288" anchor="t">
            <a:spAutoFit/>
          </a:bodyPr>
          <a:lstStyle/>
          <a:p>
            <a:pPr algn="ctr"/>
            <a:r>
              <a:rPr sz="1800" b="0">
                <a:solidFill>
                  <a:srgbClr val="1F2D3D"/>
                </a:solidFill>
                <a:latin typeface="Calibri"/>
              </a:rPr>
              <a:t>Why some old objects glow — and which ones are dangerous</a:t>
            </a:r>
          </a:p>
        </p:txBody>
      </p:sp>
      <p:sp>
        <p:nvSpPr>
          <p:cNvPr id="15" name="TextBox 14"/>
          <p:cNvSpPr txBox="1"/>
          <p:nvPr/>
        </p:nvSpPr>
        <p:spPr>
          <a:xfrm>
            <a:off x="731520" y="6355080"/>
            <a:ext cx="10728655" cy="365760"/>
          </a:xfrm>
          <a:prstGeom prst="rect">
            <a:avLst/>
          </a:prstGeom>
          <a:noFill/>
        </p:spPr>
        <p:txBody>
          <a:bodyPr wrap="square" lIns="45720" tIns="18288" rIns="45720" bIns="18288" anchor="t">
            <a:spAutoFit/>
          </a:bodyPr>
          <a:lstStyle/>
          <a:p>
            <a:pPr algn="ctr"/>
            <a:r>
              <a:rPr sz="1200" b="1">
                <a:solidFill>
                  <a:srgbClr val="8D99AE"/>
                </a:solidFill>
                <a:latin typeface="Calibri"/>
              </a:rPr>
              <a:t>chemdu.org</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E7A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65760" y="292608"/>
            <a:ext cx="6400800" cy="365760"/>
          </a:xfrm>
          <a:prstGeom prst="rect">
            <a:avLst/>
          </a:prstGeom>
          <a:noFill/>
        </p:spPr>
        <p:txBody>
          <a:bodyPr wrap="square" lIns="45720" tIns="18288" rIns="45720" bIns="18288" anchor="t">
            <a:spAutoFit/>
          </a:bodyPr>
          <a:lstStyle/>
          <a:p>
            <a:pPr algn="l"/>
            <a:r>
              <a:rPr sz="1100" b="1" i="0">
                <a:solidFill>
                  <a:srgbClr val="0E7A7E"/>
                </a:solidFill>
                <a:latin typeface="Calibri"/>
              </a:rPr>
              <a:t>CHEMDU  ·  LEVEL 1  ·  ORIGINAL ANIMATIONS</a:t>
            </a:r>
          </a:p>
        </p:txBody>
      </p:sp>
      <p:sp>
        <p:nvSpPr>
          <p:cNvPr id="5" name="TextBox 4"/>
          <p:cNvSpPr txBox="1"/>
          <p:nvPr/>
        </p:nvSpPr>
        <p:spPr>
          <a:xfrm>
            <a:off x="4510735" y="292608"/>
            <a:ext cx="7315200" cy="365760"/>
          </a:xfrm>
          <a:prstGeom prst="rect">
            <a:avLst/>
          </a:prstGeom>
          <a:noFill/>
        </p:spPr>
        <p:txBody>
          <a:bodyPr wrap="square" lIns="45720" tIns="18288" rIns="45720" bIns="18288" anchor="t">
            <a:spAutoFit/>
          </a:bodyPr>
          <a:lstStyle/>
          <a:p>
            <a:pPr algn="r"/>
            <a:r>
              <a:rPr sz="1100" b="0" i="0">
                <a:solidFill>
                  <a:srgbClr val="1A3C5E"/>
                </a:solidFill>
                <a:latin typeface="Calibri"/>
              </a:rPr>
              <a:t>L1: Atomic Structure</a:t>
            </a:r>
          </a:p>
        </p:txBody>
      </p:sp>
      <p:sp>
        <p:nvSpPr>
          <p:cNvPr id="6" name="Rectangle 5"/>
          <p:cNvSpPr/>
          <p:nvPr/>
        </p:nvSpPr>
        <p:spPr>
          <a:xfrm>
            <a:off x="0" y="6812280"/>
            <a:ext cx="12191695" cy="45720"/>
          </a:xfrm>
          <a:prstGeom prst="rect">
            <a:avLst/>
          </a:prstGeom>
          <a:solidFill>
            <a:srgbClr val="0E7A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728655" y="6492240"/>
            <a:ext cx="1097280" cy="274320"/>
          </a:xfrm>
          <a:prstGeom prst="rect">
            <a:avLst/>
          </a:prstGeom>
          <a:noFill/>
        </p:spPr>
        <p:txBody>
          <a:bodyPr wrap="square" lIns="45720" tIns="18288" rIns="45720" bIns="18288" anchor="t">
            <a:spAutoFit/>
          </a:bodyPr>
          <a:lstStyle/>
          <a:p>
            <a:pPr algn="r"/>
            <a:r>
              <a:rPr sz="1000" b="1" i="0">
                <a:solidFill>
                  <a:srgbClr val="6A7386"/>
                </a:solidFill>
                <a:latin typeface="Calibri"/>
              </a:rPr>
              <a:t>Slide  2 / 12</a:t>
            </a:r>
          </a:p>
        </p:txBody>
      </p:sp>
      <p:sp>
        <p:nvSpPr>
          <p:cNvPr id="8" name="TextBox 7"/>
          <p:cNvSpPr txBox="1"/>
          <p:nvPr/>
        </p:nvSpPr>
        <p:spPr>
          <a:xfrm>
            <a:off x="365760" y="6492240"/>
            <a:ext cx="3657600" cy="274320"/>
          </a:xfrm>
          <a:prstGeom prst="rect">
            <a:avLst/>
          </a:prstGeom>
          <a:noFill/>
        </p:spPr>
        <p:txBody>
          <a:bodyPr wrap="square" lIns="45720" tIns="18288" rIns="45720" bIns="18288" anchor="t">
            <a:spAutoFit/>
          </a:bodyPr>
          <a:lstStyle/>
          <a:p>
            <a:pPr algn="l"/>
            <a:r>
              <a:rPr sz="1000" b="0" i="0">
                <a:solidFill>
                  <a:srgbClr val="6A7386"/>
                </a:solidFill>
                <a:latin typeface="Calibri"/>
              </a:rPr>
              <a:t>chemdu.org</a:t>
            </a:r>
          </a:p>
        </p:txBody>
      </p:sp>
      <p:sp>
        <p:nvSpPr>
          <p:cNvPr id="9" name="Rectangle 8"/>
          <p:cNvSpPr/>
          <p:nvPr/>
        </p:nvSpPr>
        <p:spPr>
          <a:xfrm>
            <a:off x="548640" y="868680"/>
            <a:ext cx="164592" cy="310896"/>
          </a:xfrm>
          <a:prstGeom prst="rect">
            <a:avLst/>
          </a:prstGeom>
          <a:solidFill>
            <a:srgbClr val="E2A8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7240" y="841248"/>
            <a:ext cx="10911535" cy="365760"/>
          </a:xfrm>
          <a:prstGeom prst="rect">
            <a:avLst/>
          </a:prstGeom>
          <a:noFill/>
        </p:spPr>
        <p:txBody>
          <a:bodyPr wrap="square" lIns="45720" tIns="18288" rIns="45720" bIns="18288" anchor="t">
            <a:spAutoFit/>
          </a:bodyPr>
          <a:lstStyle/>
          <a:p>
            <a:pPr algn="l"/>
            <a:r>
              <a:rPr sz="1100" b="1" i="0">
                <a:solidFill>
                  <a:srgbClr val="E2A82E"/>
                </a:solidFill>
                <a:latin typeface="Calibri"/>
              </a:rPr>
              <a:t>CONCEPT</a:t>
            </a:r>
          </a:p>
        </p:txBody>
      </p:sp>
      <p:sp>
        <p:nvSpPr>
          <p:cNvPr id="11" name="TextBox 10"/>
          <p:cNvSpPr txBox="1"/>
          <p:nvPr/>
        </p:nvSpPr>
        <p:spPr>
          <a:xfrm>
            <a:off x="548640" y="1188720"/>
            <a:ext cx="11094415" cy="822960"/>
          </a:xfrm>
          <a:prstGeom prst="rect">
            <a:avLst/>
          </a:prstGeom>
          <a:noFill/>
        </p:spPr>
        <p:txBody>
          <a:bodyPr wrap="square" lIns="45720" tIns="18288" rIns="45720" bIns="18288" anchor="t">
            <a:spAutoFit/>
          </a:bodyPr>
          <a:lstStyle/>
          <a:p>
            <a:pPr algn="l"/>
            <a:r>
              <a:rPr sz="2800" b="1" i="0">
                <a:solidFill>
                  <a:srgbClr val="1A3C5E"/>
                </a:solidFill>
                <a:latin typeface="Calibri"/>
              </a:rPr>
              <a:t>The Atom: Protons, Neutrons, Electrons</a:t>
            </a:r>
          </a:p>
        </p:txBody>
      </p:sp>
      <p:sp>
        <p:nvSpPr>
          <p:cNvPr id="12" name="Rectangle 11"/>
          <p:cNvSpPr/>
          <p:nvPr/>
        </p:nvSpPr>
        <p:spPr>
          <a:xfrm>
            <a:off x="548640" y="1920240"/>
            <a:ext cx="2194560" cy="45720"/>
          </a:xfrm>
          <a:prstGeom prst="rect">
            <a:avLst/>
          </a:prstGeom>
          <a:solidFill>
            <a:srgbClr val="E2A8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548640" y="2240280"/>
            <a:ext cx="2798064" cy="365760"/>
          </a:xfrm>
          <a:prstGeom prst="roundRect">
            <a:avLst/>
          </a:prstGeom>
          <a:solidFill>
            <a:srgbClr val="0E7A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48640" y="2240280"/>
            <a:ext cx="2798064" cy="365760"/>
          </a:xfrm>
          <a:prstGeom prst="rect">
            <a:avLst/>
          </a:prstGeom>
          <a:noFill/>
        </p:spPr>
        <p:txBody>
          <a:bodyPr wrap="square" lIns="45720" tIns="18288" rIns="45720" bIns="18288" anchor="ctr">
            <a:spAutoFit/>
          </a:bodyPr>
          <a:lstStyle/>
          <a:p>
            <a:pPr algn="ctr"/>
            <a:r>
              <a:rPr sz="1100" b="1" i="0">
                <a:solidFill>
                  <a:srgbClr val="FFFFFF"/>
                </a:solidFill>
                <a:latin typeface="Calibri"/>
              </a:rPr>
              <a:t>ANIMATED DIAGRAM</a:t>
            </a:r>
          </a:p>
        </p:txBody>
      </p:sp>
      <p:sp>
        <p:nvSpPr>
          <p:cNvPr id="15" name="TextBox 14"/>
          <p:cNvSpPr txBox="1"/>
          <p:nvPr/>
        </p:nvSpPr>
        <p:spPr>
          <a:xfrm>
            <a:off x="548640" y="2743200"/>
            <a:ext cx="4937760" cy="320040"/>
          </a:xfrm>
          <a:prstGeom prst="rect">
            <a:avLst/>
          </a:prstGeom>
          <a:noFill/>
        </p:spPr>
        <p:txBody>
          <a:bodyPr wrap="square" lIns="45720" tIns="18288" rIns="45720" bIns="18288" anchor="t">
            <a:spAutoFit/>
          </a:bodyPr>
          <a:lstStyle/>
          <a:p>
            <a:pPr algn="l"/>
            <a:r>
              <a:rPr sz="1100" b="1" i="0">
                <a:solidFill>
                  <a:srgbClr val="E2A82E"/>
                </a:solidFill>
                <a:latin typeface="Calibri"/>
              </a:rPr>
              <a:t>WHAT IT SHOWS</a:t>
            </a:r>
          </a:p>
        </p:txBody>
      </p:sp>
      <p:sp>
        <p:nvSpPr>
          <p:cNvPr id="16" name="TextBox 15"/>
          <p:cNvSpPr txBox="1"/>
          <p:nvPr/>
        </p:nvSpPr>
        <p:spPr>
          <a:xfrm>
            <a:off x="548640" y="3063240"/>
            <a:ext cx="4937760" cy="1463040"/>
          </a:xfrm>
          <a:prstGeom prst="rect">
            <a:avLst/>
          </a:prstGeom>
          <a:noFill/>
        </p:spPr>
        <p:txBody>
          <a:bodyPr wrap="square" lIns="45720" tIns="18288" rIns="45720" bIns="18288" anchor="t">
            <a:spAutoFit/>
          </a:bodyPr>
          <a:lstStyle/>
          <a:p>
            <a:pPr algn="l"/>
            <a:r>
              <a:rPr sz="1200" b="0" i="0">
                <a:solidFill>
                  <a:srgbClr val="162133"/>
                </a:solidFill>
                <a:latin typeface="Calibri"/>
              </a:rPr>
              <a:t>A central nucleus (red protons + grey neutrons) with electrons orbiting on three concentric, slightly tilted shells. Each shell is colored differently and the electrons sit on the ring as labeled dots. Drawn entirely from PowerPoint ovals and lines.</a:t>
            </a:r>
          </a:p>
        </p:txBody>
      </p:sp>
      <p:sp>
        <p:nvSpPr>
          <p:cNvPr id="17" name="TextBox 16"/>
          <p:cNvSpPr txBox="1"/>
          <p:nvPr/>
        </p:nvSpPr>
        <p:spPr>
          <a:xfrm>
            <a:off x="548640" y="4617720"/>
            <a:ext cx="4937760" cy="320040"/>
          </a:xfrm>
          <a:prstGeom prst="rect">
            <a:avLst/>
          </a:prstGeom>
          <a:noFill/>
        </p:spPr>
        <p:txBody>
          <a:bodyPr wrap="square" lIns="45720" tIns="18288" rIns="45720" bIns="18288" anchor="t">
            <a:spAutoFit/>
          </a:bodyPr>
          <a:lstStyle/>
          <a:p>
            <a:pPr algn="l"/>
            <a:r>
              <a:rPr sz="1100" b="1" i="0">
                <a:solidFill>
                  <a:srgbClr val="E2A82E"/>
                </a:solidFill>
                <a:latin typeface="Calibri"/>
              </a:rPr>
              <a:t>TEACHER SCRIPT</a:t>
            </a:r>
          </a:p>
        </p:txBody>
      </p:sp>
      <p:sp>
        <p:nvSpPr>
          <p:cNvPr id="18" name="Rounded Rectangle 17"/>
          <p:cNvSpPr/>
          <p:nvPr/>
        </p:nvSpPr>
        <p:spPr>
          <a:xfrm>
            <a:off x="548640" y="4937760"/>
            <a:ext cx="4937760" cy="1508760"/>
          </a:xfrm>
          <a:prstGeom prst="roundRect">
            <a:avLst/>
          </a:prstGeom>
          <a:solidFill>
            <a:srgbClr val="F7E5B8"/>
          </a:solidFill>
          <a:ln w="19050">
            <a:solidFill>
              <a:srgbClr val="E2A8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31520" y="5029200"/>
            <a:ext cx="4572000" cy="1325880"/>
          </a:xfrm>
          <a:prstGeom prst="rect">
            <a:avLst/>
          </a:prstGeom>
          <a:noFill/>
        </p:spPr>
        <p:txBody>
          <a:bodyPr wrap="square" lIns="45720" tIns="18288" rIns="45720" bIns="18288" anchor="t">
            <a:spAutoFit/>
          </a:bodyPr>
          <a:lstStyle/>
          <a:p>
            <a:pPr algn="l"/>
            <a:r>
              <a:rPr sz="1100" b="0" i="1">
                <a:solidFill>
                  <a:srgbClr val="162133"/>
                </a:solidFill>
                <a:latin typeface="Calibri"/>
              </a:rPr>
              <a:t>"Watch the electrons. They don't sit still — they buzz around the nucleus like angry bees. The nucleus itself is tiny but contains almost all the atom's mass. Every atom follows this same basic design."</a:t>
            </a:r>
          </a:p>
        </p:txBody>
      </p:sp>
      <p:sp>
        <p:nvSpPr>
          <p:cNvPr id="20" name="Rounded Rectangle 19"/>
          <p:cNvSpPr/>
          <p:nvPr/>
        </p:nvSpPr>
        <p:spPr>
          <a:xfrm>
            <a:off x="5760720" y="2240280"/>
            <a:ext cx="5943600" cy="4206240"/>
          </a:xfrm>
          <a:prstGeom prst="roundRect">
            <a:avLst/>
          </a:prstGeom>
          <a:solidFill>
            <a:srgbClr val="FAFBFC"/>
          </a:solidFill>
          <a:ln w="12700">
            <a:solidFill>
              <a:srgbClr val="D8DF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943600" y="2331720"/>
            <a:ext cx="5577840" cy="274320"/>
          </a:xfrm>
          <a:prstGeom prst="rect">
            <a:avLst/>
          </a:prstGeom>
          <a:noFill/>
        </p:spPr>
        <p:txBody>
          <a:bodyPr wrap="square" lIns="45720" tIns="18288" rIns="45720" bIns="18288" anchor="t">
            <a:spAutoFit/>
          </a:bodyPr>
          <a:lstStyle/>
          <a:p>
            <a:pPr algn="l"/>
            <a:r>
              <a:rPr sz="1000" b="1" i="0">
                <a:solidFill>
                  <a:srgbClr val="6A7386"/>
                </a:solidFill>
                <a:latin typeface="Calibri"/>
              </a:rPr>
              <a:t>◉  ORIGINAL ILLUSTRATION</a:t>
            </a:r>
          </a:p>
        </p:txBody>
      </p:sp>
      <p:sp>
        <p:nvSpPr>
          <p:cNvPr id="22" name="Oval 21"/>
          <p:cNvSpPr/>
          <p:nvPr/>
        </p:nvSpPr>
        <p:spPr>
          <a:xfrm>
            <a:off x="7543800" y="3872484"/>
            <a:ext cx="2377440" cy="1307592"/>
          </a:xfrm>
          <a:prstGeom prst="ellipse">
            <a:avLst/>
          </a:prstGeom>
          <a:noFill/>
          <a:ln w="25400">
            <a:solidFill>
              <a:srgbClr val="4FA8D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6995160" y="3570732"/>
            <a:ext cx="3474720" cy="1911095"/>
          </a:xfrm>
          <a:prstGeom prst="ellipse">
            <a:avLst/>
          </a:prstGeom>
          <a:noFill/>
          <a:ln w="25400">
            <a:solidFill>
              <a:srgbClr val="EC8A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6446520" y="3268980"/>
            <a:ext cx="4572000" cy="2514600"/>
          </a:xfrm>
          <a:prstGeom prst="ellipse">
            <a:avLst/>
          </a:prstGeom>
          <a:noFill/>
          <a:ln w="25400">
            <a:solidFill>
              <a:srgbClr val="E96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9751240" y="4521673"/>
            <a:ext cx="292608" cy="292608"/>
          </a:xfrm>
          <a:prstGeom prst="ellipse">
            <a:avLst/>
          </a:prstGeom>
          <a:solidFill>
            <a:srgbClr val="4FA8D8"/>
          </a:solidFill>
          <a:ln w="12700">
            <a:solidFill>
              <a:srgbClr val="4FA8D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751240" y="4521673"/>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27" name="Oval 26"/>
          <p:cNvSpPr/>
          <p:nvPr/>
        </p:nvSpPr>
        <p:spPr>
          <a:xfrm>
            <a:off x="8384172" y="3677121"/>
            <a:ext cx="292608" cy="292608"/>
          </a:xfrm>
          <a:prstGeom prst="ellipse">
            <a:avLst/>
          </a:prstGeom>
          <a:solidFill>
            <a:srgbClr val="4FA8D8"/>
          </a:solidFill>
          <a:ln w="12700">
            <a:solidFill>
              <a:srgbClr val="4FA8D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384172" y="3677121"/>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29" name="Oval 28"/>
          <p:cNvSpPr/>
          <p:nvPr/>
        </p:nvSpPr>
        <p:spPr>
          <a:xfrm>
            <a:off x="10020121" y="4968568"/>
            <a:ext cx="292608" cy="292608"/>
          </a:xfrm>
          <a:prstGeom prst="ellipse">
            <a:avLst/>
          </a:prstGeom>
          <a:solidFill>
            <a:srgbClr val="EC8A3E"/>
          </a:solidFill>
          <a:ln w="12700">
            <a:solidFill>
              <a:srgbClr val="EC8A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10020121" y="4968568"/>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31" name="Oval 30"/>
          <p:cNvSpPr/>
          <p:nvPr/>
        </p:nvSpPr>
        <p:spPr>
          <a:xfrm>
            <a:off x="7709116" y="5279799"/>
            <a:ext cx="292608" cy="292608"/>
          </a:xfrm>
          <a:prstGeom prst="ellipse">
            <a:avLst/>
          </a:prstGeom>
          <a:solidFill>
            <a:srgbClr val="EC8A3E"/>
          </a:solidFill>
          <a:ln w="12700">
            <a:solidFill>
              <a:srgbClr val="EC8A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709116" y="5279799"/>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33" name="Oval 32"/>
          <p:cNvSpPr/>
          <p:nvPr/>
        </p:nvSpPr>
        <p:spPr>
          <a:xfrm>
            <a:off x="7450601" y="3591072"/>
            <a:ext cx="292608" cy="292608"/>
          </a:xfrm>
          <a:prstGeom prst="ellipse">
            <a:avLst/>
          </a:prstGeom>
          <a:solidFill>
            <a:srgbClr val="EC8A3E"/>
          </a:solidFill>
          <a:ln w="12700">
            <a:solidFill>
              <a:srgbClr val="EC8A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450601" y="3591072"/>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35" name="Oval 34"/>
          <p:cNvSpPr/>
          <p:nvPr/>
        </p:nvSpPr>
        <p:spPr>
          <a:xfrm>
            <a:off x="10872216" y="4379976"/>
            <a:ext cx="292608" cy="292608"/>
          </a:xfrm>
          <a:prstGeom prst="ellipse">
            <a:avLst/>
          </a:prstGeom>
          <a:solidFill>
            <a:srgbClr val="E966A6"/>
          </a:solidFill>
          <a:ln w="12700">
            <a:solidFill>
              <a:srgbClr val="E96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0872216" y="4379976"/>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37" name="Oval 36"/>
          <p:cNvSpPr/>
          <p:nvPr/>
        </p:nvSpPr>
        <p:spPr>
          <a:xfrm>
            <a:off x="8291677" y="5740143"/>
            <a:ext cx="292608" cy="292608"/>
          </a:xfrm>
          <a:prstGeom prst="ellipse">
            <a:avLst/>
          </a:prstGeom>
          <a:solidFill>
            <a:srgbClr val="E966A6"/>
          </a:solidFill>
          <a:ln w="12700">
            <a:solidFill>
              <a:srgbClr val="E96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291677" y="5740143"/>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39" name="Oval 38"/>
          <p:cNvSpPr/>
          <p:nvPr/>
        </p:nvSpPr>
        <p:spPr>
          <a:xfrm>
            <a:off x="6376115" y="4029475"/>
            <a:ext cx="292608" cy="292608"/>
          </a:xfrm>
          <a:prstGeom prst="ellipse">
            <a:avLst/>
          </a:prstGeom>
          <a:solidFill>
            <a:srgbClr val="E966A6"/>
          </a:solidFill>
          <a:ln w="12700">
            <a:solidFill>
              <a:srgbClr val="E96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376115" y="4029475"/>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41" name="Oval 40"/>
          <p:cNvSpPr/>
          <p:nvPr/>
        </p:nvSpPr>
        <p:spPr>
          <a:xfrm>
            <a:off x="9657245" y="3168229"/>
            <a:ext cx="292608" cy="292608"/>
          </a:xfrm>
          <a:prstGeom prst="ellipse">
            <a:avLst/>
          </a:prstGeom>
          <a:solidFill>
            <a:srgbClr val="E966A6"/>
          </a:solidFill>
          <a:ln w="12700">
            <a:solidFill>
              <a:srgbClr val="E96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9657245" y="3168229"/>
            <a:ext cx="292608" cy="292608"/>
          </a:xfrm>
          <a:prstGeom prst="rect">
            <a:avLst/>
          </a:prstGeom>
          <a:noFill/>
        </p:spPr>
        <p:txBody>
          <a:bodyPr wrap="square" lIns="45720" tIns="18288" rIns="45720" bIns="18288" anchor="ctr">
            <a:spAutoFit/>
          </a:bodyPr>
          <a:lstStyle/>
          <a:p>
            <a:pPr algn="ctr"/>
            <a:r>
              <a:rPr sz="900" b="1" i="0">
                <a:solidFill>
                  <a:srgbClr val="FFFFFF"/>
                </a:solidFill>
                <a:latin typeface="Calibri"/>
              </a:rPr>
              <a:t>e⁻</a:t>
            </a:r>
          </a:p>
        </p:txBody>
      </p:sp>
      <p:sp>
        <p:nvSpPr>
          <p:cNvPr id="43" name="Oval 42"/>
          <p:cNvSpPr/>
          <p:nvPr/>
        </p:nvSpPr>
        <p:spPr>
          <a:xfrm>
            <a:off x="8366760" y="4233672"/>
            <a:ext cx="402336" cy="402336"/>
          </a:xfrm>
          <a:prstGeom prst="ellipse">
            <a:avLst/>
          </a:prstGeom>
          <a:solidFill>
            <a:srgbClr val="E65353"/>
          </a:solidFill>
          <a:ln w="19050">
            <a:solidFill>
              <a:srgbClr val="4A52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8366760" y="4233672"/>
            <a:ext cx="402336" cy="402336"/>
          </a:xfrm>
          <a:prstGeom prst="rect">
            <a:avLst/>
          </a:prstGeom>
          <a:noFill/>
        </p:spPr>
        <p:txBody>
          <a:bodyPr wrap="square" lIns="45720" tIns="18288" rIns="45720" bIns="18288" anchor="ctr">
            <a:spAutoFit/>
          </a:bodyPr>
          <a:lstStyle/>
          <a:p>
            <a:pPr algn="ctr"/>
            <a:r>
              <a:rPr sz="900" b="1" i="0">
                <a:solidFill>
                  <a:srgbClr val="FFFFFF"/>
                </a:solidFill>
                <a:latin typeface="Calibri"/>
              </a:rPr>
              <a:t>p⁺</a:t>
            </a:r>
          </a:p>
        </p:txBody>
      </p:sp>
      <p:sp>
        <p:nvSpPr>
          <p:cNvPr id="45" name="Oval 44"/>
          <p:cNvSpPr/>
          <p:nvPr/>
        </p:nvSpPr>
        <p:spPr>
          <a:xfrm>
            <a:off x="8695944" y="4233672"/>
            <a:ext cx="402336" cy="402336"/>
          </a:xfrm>
          <a:prstGeom prst="ellipse">
            <a:avLst/>
          </a:prstGeom>
          <a:solidFill>
            <a:srgbClr val="E65353"/>
          </a:solidFill>
          <a:ln w="19050">
            <a:solidFill>
              <a:srgbClr val="4A52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8695944" y="4233672"/>
            <a:ext cx="402336" cy="402336"/>
          </a:xfrm>
          <a:prstGeom prst="rect">
            <a:avLst/>
          </a:prstGeom>
          <a:noFill/>
        </p:spPr>
        <p:txBody>
          <a:bodyPr wrap="square" lIns="45720" tIns="18288" rIns="45720" bIns="18288" anchor="ctr">
            <a:spAutoFit/>
          </a:bodyPr>
          <a:lstStyle/>
          <a:p>
            <a:pPr algn="ctr"/>
            <a:r>
              <a:rPr sz="900" b="1" i="0">
                <a:solidFill>
                  <a:srgbClr val="FFFFFF"/>
                </a:solidFill>
                <a:latin typeface="Calibri"/>
              </a:rPr>
              <a:t>p⁺</a:t>
            </a:r>
          </a:p>
        </p:txBody>
      </p:sp>
      <p:sp>
        <p:nvSpPr>
          <p:cNvPr id="47" name="Oval 46"/>
          <p:cNvSpPr/>
          <p:nvPr/>
        </p:nvSpPr>
        <p:spPr>
          <a:xfrm>
            <a:off x="8366760" y="4489704"/>
            <a:ext cx="402336" cy="402336"/>
          </a:xfrm>
          <a:prstGeom prst="ellipse">
            <a:avLst/>
          </a:prstGeom>
          <a:solidFill>
            <a:srgbClr val="7C8695"/>
          </a:solidFill>
          <a:ln w="19050">
            <a:solidFill>
              <a:srgbClr val="4A52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8366760" y="4489704"/>
            <a:ext cx="402336" cy="402336"/>
          </a:xfrm>
          <a:prstGeom prst="rect">
            <a:avLst/>
          </a:prstGeom>
          <a:noFill/>
        </p:spPr>
        <p:txBody>
          <a:bodyPr wrap="square" lIns="45720" tIns="18288" rIns="45720" bIns="18288" anchor="ctr">
            <a:spAutoFit/>
          </a:bodyPr>
          <a:lstStyle/>
          <a:p>
            <a:pPr algn="ctr"/>
            <a:r>
              <a:rPr sz="900" b="1" i="0">
                <a:solidFill>
                  <a:srgbClr val="FFFFFF"/>
                </a:solidFill>
                <a:latin typeface="Calibri"/>
              </a:rPr>
              <a:t>n⁰</a:t>
            </a:r>
          </a:p>
        </p:txBody>
      </p:sp>
      <p:sp>
        <p:nvSpPr>
          <p:cNvPr id="49" name="Oval 48"/>
          <p:cNvSpPr/>
          <p:nvPr/>
        </p:nvSpPr>
        <p:spPr>
          <a:xfrm>
            <a:off x="8695944" y="4489704"/>
            <a:ext cx="402336" cy="402336"/>
          </a:xfrm>
          <a:prstGeom prst="ellipse">
            <a:avLst/>
          </a:prstGeom>
          <a:solidFill>
            <a:srgbClr val="7C8695"/>
          </a:solidFill>
          <a:ln w="19050">
            <a:solidFill>
              <a:srgbClr val="4A52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8695944" y="4489704"/>
            <a:ext cx="402336" cy="402336"/>
          </a:xfrm>
          <a:prstGeom prst="rect">
            <a:avLst/>
          </a:prstGeom>
          <a:noFill/>
        </p:spPr>
        <p:txBody>
          <a:bodyPr wrap="square" lIns="45720" tIns="18288" rIns="45720" bIns="18288" anchor="ctr">
            <a:spAutoFit/>
          </a:bodyPr>
          <a:lstStyle/>
          <a:p>
            <a:pPr algn="ctr"/>
            <a:r>
              <a:rPr sz="900" b="1" i="0">
                <a:solidFill>
                  <a:srgbClr val="FFFFFF"/>
                </a:solidFill>
                <a:latin typeface="Calibri"/>
              </a:rPr>
              <a:t>n⁰</a:t>
            </a:r>
          </a:p>
        </p:txBody>
      </p:sp>
      <p:sp>
        <p:nvSpPr>
          <p:cNvPr id="51" name="TextBox 50"/>
          <p:cNvSpPr txBox="1"/>
          <p:nvPr/>
        </p:nvSpPr>
        <p:spPr>
          <a:xfrm>
            <a:off x="5760720" y="5943600"/>
            <a:ext cx="5943600" cy="365760"/>
          </a:xfrm>
          <a:prstGeom prst="rect">
            <a:avLst/>
          </a:prstGeom>
          <a:noFill/>
        </p:spPr>
        <p:txBody>
          <a:bodyPr wrap="square" lIns="45720" tIns="18288" rIns="45720" bIns="18288" anchor="t">
            <a:spAutoFit/>
          </a:bodyPr>
          <a:lstStyle/>
          <a:p>
            <a:pPr algn="ctr"/>
            <a:r>
              <a:rPr sz="1200" b="1" i="0">
                <a:solidFill>
                  <a:srgbClr val="1A3C5E"/>
                </a:solidFill>
                <a:latin typeface="Calibri"/>
              </a:rPr>
              <a:t>Helium atom: 2 p⁺ + 2 n⁰ + electrons in shells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path" presetSubtype="0" fill="hold" nodeType="withEffect">
                                  <p:stCondLst>
                                    <p:cond delay="0"/>
                                  </p:stCondLst>
                                  <p:childTnLst>
                                    <p:animMotion origin="layout" path="M 0 0 L -0.0035 0.0292 L -0.0097 0.0569 L -0.0186 0.0822 L -0.0298 0.1044 L -0.0430 0.1228 L -0.0578 0.1368 L -0.0738 0.1460 L -0.0904 0.1502 L -0.1072 0.1492 L -0.1236 0.1430 L -0.1392 0.1319 L -0.1534 0.1161 L -0.1659 0.0962 L -0.1762 0.0727 L -0.1841 0.0464 L -0.1893 0.0180 L -0.1917 -0.0115 L -0.1911 -0.0413 L -0.1876 -0.0705 L -0.1814 -0.0982 L -0.1725 -0.1235 L -0.1613 -0.1457 L -0.1481 -0.1641 L -0.1333 -0.1781 L -0.1173 -0.1874 L -0.1007 -0.1915 L -0.0839 -0.1905 L -0.0675 -0.1844 L -0.0520 -0.1732 L -0.0377 -0.1574 L -0.0252 -0.1375 L -0.0149 -0.1140 L -0.0070 -0.0877 L -0.0018 -0.0593 L 0.0006 -0.0298 L 0.0000 -0.0000 E" pathEditMode="relative" rAng="0" ptsTypes="">
                                      <p:cBhvr>
                                        <p:cTn id="6" dur="3500" repeatCount="indefinite" fill="hold"/>
                                        <p:tgtEl>
                                          <p:spTgt spid="25"/>
                                        </p:tgtEl>
                                        <p:attrNameLst>
                                          <p:attrName>ppt_x</p:attrName>
                                          <p:attrName>ppt_y</p:attrName>
                                        </p:attrNameLst>
                                      </p:cBhvr>
                                      <p:rCtr x="0" y="0"/>
                                    </p:animMotion>
                                  </p:childTnLst>
                                </p:cTn>
                              </p:par>
                              <p:par>
                                <p:cTn id="7" presetID="6" presetClass="path" presetSubtype="0" fill="hold" nodeType="withEffect">
                                  <p:stCondLst>
                                    <p:cond delay="150"/>
                                  </p:stCondLst>
                                  <p:childTnLst>
                                    <p:animMotion origin="layout" path="M 0 0 L 0.0103 -0.0036 L 0.0207 -0.0039 L 0.0310 -0.0010 L 0.0409 0.0050 L 0.0501 0.0140 L 0.0582 0.0257 L 0.0651 0.0397 L 0.0705 0.0557 L 0.0742 0.0730 L 0.0762 0.0913 L 0.0764 0.1099 L 0.0748 0.1282 L 0.0714 0.1458 L 0.0663 0.1621 L 0.0597 0.1765 L 0.0519 0.1887 L 0.0429 0.1983 L 0.0331 0.2050 L 0.0229 0.2085 L 0.0124 0.2089 L 0.0021 0.2060 L -0.0078 0.1999 L -0.0169 0.1909 L -0.0251 0.1792 L -0.0319 0.1652 L -0.0373 0.1493 L -0.0411 0.1319 L -0.0431 0.1137 L -0.0433 0.0951 L -0.0416 0.0768 L -0.0382 0.0592 L -0.0332 0.0429 L -0.0266 0.0285 L -0.0187 0.0163 L -0.0098 0.0067 L -0.0000 0.0000 E" pathEditMode="relative" rAng="0" ptsTypes="">
                                      <p:cBhvr>
                                        <p:cTn id="8" dur="3500" repeatCount="indefinite" fill="hold"/>
                                        <p:tgtEl>
                                          <p:spTgt spid="27"/>
                                        </p:tgtEl>
                                        <p:attrNameLst>
                                          <p:attrName>ppt_x</p:attrName>
                                          <p:attrName>ppt_y</p:attrName>
                                        </p:attrNameLst>
                                      </p:cBhvr>
                                      <p:rCtr x="0" y="0"/>
                                    </p:animMotion>
                                  </p:childTnLst>
                                </p:cTn>
                              </p:par>
                              <p:par>
                                <p:cTn id="9" presetID="6" presetClass="path" presetSubtype="0" fill="hold" nodeType="withEffect">
                                  <p:stCondLst>
                                    <p:cond delay="300"/>
                                  </p:stCondLst>
                                  <p:childTnLst>
                                    <p:animMotion origin="layout" path="M 0 0 L -0.0102 0.0350 L -0.0236 0.0663 L -0.0399 0.0930 L -0.0585 0.1143 L -0.0790 0.1295 L -0.1006 0.1382 L -0.1228 0.1400 L -0.1447 0.1350 L -0.1659 0.1233 L -0.1856 0.1052 L -0.2032 0.0813 L -0.2182 0.0523 L -0.2302 0.0192 L -0.2387 -0.0172 L -0.2436 -0.0556 L -0.2446 -0.0950 L -0.2418 -0.1340 L -0.2352 -0.1717 L -0.2251 -0.2067 L -0.2116 -0.2380 L -0.1953 -0.2647 L -0.1767 -0.2860 L -0.1562 -0.3012 L -0.1346 -0.3098 L -0.1125 -0.3117 L -0.0905 -0.3066 L -0.0693 -0.2949 L -0.0496 -0.2768 L -0.0320 -0.2529 L -0.0170 -0.2240 L -0.0050 -0.1908 L 0.0035 -0.1545 L 0.0084 -0.1160 L 0.0094 -0.0767 L 0.0066 -0.0376 L 0.0000 -0.0000 E" pathEditMode="relative" rAng="0" ptsTypes="">
                                      <p:cBhvr>
                                        <p:cTn id="10" dur="5500" repeatCount="indefinite" fill="hold"/>
                                        <p:tgtEl>
                                          <p:spTgt spid="29"/>
                                        </p:tgtEl>
                                        <p:attrNameLst>
                                          <p:attrName>ppt_x</p:attrName>
                                          <p:attrName>ppt_y</p:attrName>
                                        </p:attrNameLst>
                                      </p:cBhvr>
                                      <p:rCtr x="0" y="0"/>
                                    </p:animMotion>
                                  </p:childTnLst>
                                </p:cTn>
                              </p:par>
                              <p:par>
                                <p:cTn id="11" presetID="6" presetClass="path" presetSubtype="0" fill="hold" nodeType="withEffect">
                                  <p:stCondLst>
                                    <p:cond delay="450"/>
                                  </p:stCondLst>
                                  <p:childTnLst>
                                    <p:animMotion origin="layout" path="M 0 0 L -0.0117 -0.0242 L -0.0209 -0.0517 L -0.0273 -0.0815 L -0.0306 -0.1129 L -0.0308 -0.1448 L -0.0279 -0.1764 L -0.0220 -0.2065 L -0.0132 -0.2344 L -0.0019 -0.2591 L 0.0118 -0.2799 L 0.0272 -0.2963 L 0.0440 -0.3076 L 0.0616 -0.3135 L 0.0796 -0.3139 L 0.0973 -0.3088 L 0.1143 -0.2982 L 0.1300 -0.2826 L 0.1439 -0.2624 L 0.1556 -0.2382 L 0.1648 -0.2108 L 0.1711 -0.1809 L 0.1745 -0.1495 L 0.1747 -0.1176 L 0.1718 -0.0861 L 0.1659 -0.0559 L 0.1571 -0.0280 L 0.1457 -0.0033 L 0.1321 0.0175 L 0.1167 0.0338 L 0.0999 0.0452 L 0.0822 0.0511 L 0.0643 0.0515 L 0.0465 0.0464 L 0.0296 0.0358 L 0.0139 0.0202 L 0.0000 0.0000 E" pathEditMode="relative" rAng="0" ptsTypes="">
                                      <p:cBhvr>
                                        <p:cTn id="12" dur="5500" repeatCount="indefinite" fill="hold"/>
                                        <p:tgtEl>
                                          <p:spTgt spid="31"/>
                                        </p:tgtEl>
                                        <p:attrNameLst>
                                          <p:attrName>ppt_x</p:attrName>
                                          <p:attrName>ppt_y</p:attrName>
                                        </p:attrNameLst>
                                      </p:cBhvr>
                                      <p:rCtr x="0" y="0"/>
                                    </p:animMotion>
                                  </p:childTnLst>
                                </p:cTn>
                              </p:par>
                              <p:par>
                                <p:cTn id="13" presetID="6" presetClass="path" presetSubtype="0" fill="hold" nodeType="withEffect">
                                  <p:stCondLst>
                                    <p:cond delay="600"/>
                                  </p:stCondLst>
                                  <p:childTnLst>
                                    <p:animMotion origin="layout" path="M 0 0 L 0.0127 -0.0270 L 0.0277 -0.0497 L 0.0448 -0.0674 L 0.0634 -0.0795 L 0.0828 -0.0858 L 0.1026 -0.0859 L 0.1221 -0.0799 L 0.1407 -0.0680 L 0.1579 -0.0506 L 0.1730 -0.0281 L 0.1858 -0.0012 L 0.1958 0.0291 L 0.2026 0.0621 L 0.2061 0.0967 L 0.2062 0.1319 L 0.2028 0.1665 L 0.1961 0.1996 L 0.1863 0.2301 L 0.1736 0.2571 L 0.1585 0.2798 L 0.1415 0.2975 L 0.1229 0.3096 L 0.1035 0.3158 L 0.0837 0.3160 L 0.0642 0.3100 L 0.0456 0.2981 L 0.0284 0.2806 L 0.0132 0.2581 L 0.0005 0.2313 L -0.0095 0.2009 L -0.0163 0.1679 L -0.0198 0.1334 L -0.0199 0.0982 L -0.0165 0.0636 L -0.0098 0.0305 L -0.0000 0.0000 E" pathEditMode="relative" rAng="0" ptsTypes="">
                                      <p:cBhvr>
                                        <p:cTn id="14" dur="5500" repeatCount="indefinite" fill="hold"/>
                                        <p:tgtEl>
                                          <p:spTgt spid="33"/>
                                        </p:tgtEl>
                                        <p:attrNameLst>
                                          <p:attrName>ppt_x</p:attrName>
                                          <p:attrName>ppt_y</p:attrName>
                                        </p:attrNameLst>
                                      </p:cBhvr>
                                      <p:rCtr x="0" y="0"/>
                                    </p:animMotion>
                                  </p:childTnLst>
                                </p:cTn>
                              </p:par>
                              <p:par>
                                <p:cTn id="15" presetID="6" presetClass="path" presetSubtype="0" fill="hold" nodeType="withEffect">
                                  <p:stCondLst>
                                    <p:cond delay="750"/>
                                  </p:stCondLst>
                                  <p:childTnLst>
                                    <p:animMotion origin="layout" path="M 0 0 L -0.0028 0.0579 L -0.0113 0.1140 L -0.0251 0.1667 L -0.0439 0.2143 L -0.0670 0.2553 L -0.0938 0.2887 L -0.1234 0.3132 L -0.1549 0.3283 L -0.1875 0.3333 L -0.2201 0.3283 L -0.2516 0.3132 L -0.2813 0.2887 L -0.3080 0.2553 L -0.3311 0.2143 L -0.3499 0.1667 L -0.3637 0.1140 L -0.3722 0.0579 L -0.3750 0.0000 L -0.3722 -0.0579 L -0.3637 -0.1140 L -0.3499 -0.1667 L -0.3311 -0.2143 L -0.3080 -0.2553 L -0.2813 -0.2887 L -0.2516 -0.3132 L -0.2201 -0.3283 L -0.1875 -0.3333 L -0.1549 -0.3283 L -0.1234 -0.3132 L -0.0938 -0.2887 L -0.0670 -0.2553 L -0.0439 -0.2143 L -0.0251 -0.1667 L -0.0113 -0.1140 L -0.0028 -0.0579 L 0.0000 -0.0000 E" pathEditMode="relative" rAng="0" ptsTypes="">
                                      <p:cBhvr>
                                        <p:cTn id="16" dur="7500" repeatCount="indefinite" fill="hold"/>
                                        <p:tgtEl>
                                          <p:spTgt spid="35"/>
                                        </p:tgtEl>
                                        <p:attrNameLst>
                                          <p:attrName>ppt_x</p:attrName>
                                          <p:attrName>ppt_y</p:attrName>
                                        </p:attrNameLst>
                                      </p:cBhvr>
                                      <p:rCtr x="0" y="0"/>
                                    </p:animMotion>
                                  </p:childTnLst>
                                </p:cTn>
                              </p:par>
                              <p:par>
                                <p:cTn id="17" presetID="6" presetClass="path" presetSubtype="0" fill="hold" nodeType="withEffect">
                                  <p:stCondLst>
                                    <p:cond delay="900"/>
                                  </p:stCondLst>
                                  <p:childTnLst>
                                    <p:animMotion origin="layout" path="M 0 0 L -0.0190 -0.0105 L -0.0367 -0.0267 L -0.0525 -0.0480 L -0.0661 -0.0740 L -0.0768 -0.1037 L -0.0845 -0.1364 L -0.0889 -0.1709 L -0.0899 -0.2062 L -0.0874 -0.2413 L -0.0815 -0.2751 L -0.0724 -0.3065 L -0.0604 -0.3347 L -0.0458 -0.3587 L -0.0290 -0.3779 L -0.0107 -0.3916 L 0.0087 -0.3994 L 0.0286 -0.4011 L 0.0483 -0.3967 L 0.0673 -0.3862 L 0.0850 -0.3700 L 0.1009 -0.3486 L 0.1144 -0.3227 L 0.1252 -0.2929 L 0.1329 -0.2603 L 0.1373 -0.2258 L 0.1382 -0.1905 L 0.1357 -0.1554 L 0.1298 -0.1216 L 0.1207 -0.0901 L 0.1087 -0.0620 L 0.0941 -0.0379 L 0.0774 -0.0188 L 0.0590 -0.0051 L 0.0396 0.0027 L 0.0197 0.0044 L 0.0000 0.0000 E" pathEditMode="relative" rAng="0" ptsTypes="">
                                      <p:cBhvr>
                                        <p:cTn id="18" dur="7500" repeatCount="indefinite" fill="hold"/>
                                        <p:tgtEl>
                                          <p:spTgt spid="37"/>
                                        </p:tgtEl>
                                        <p:attrNameLst>
                                          <p:attrName>ppt_x</p:attrName>
                                          <p:attrName>ppt_y</p:attrName>
                                        </p:attrNameLst>
                                      </p:cBhvr>
                                      <p:rCtr x="0" y="0"/>
                                    </p:animMotion>
                                  </p:childTnLst>
                                </p:cTn>
                              </p:par>
                              <p:par>
                                <p:cTn id="19" presetID="6" presetClass="path" presetSubtype="0" fill="hold" nodeType="withEffect">
                                  <p:stCondLst>
                                    <p:cond delay="1050"/>
                                  </p:stCondLst>
                                  <p:childTnLst>
                                    <p:animMotion origin="layout" path="M 0 0 L 0.0077 -0.0552 L 0.0208 -0.1071 L 0.0387 -0.1543 L 0.0609 -0.1952 L 0.0868 -0.2286 L 0.1155 -0.2535 L 0.1463 -0.2692 L 0.1781 -0.2751 L 0.2100 -0.2712 L 0.2411 -0.2574 L 0.2703 -0.2342 L 0.2968 -0.2024 L 0.3198 -0.1629 L 0.3386 -0.1169 L 0.3526 -0.0658 L 0.3615 -0.0111 L 0.3648 0.0455 L 0.3626 0.1022 L 0.3548 0.1574 L 0.3418 0.2094 L 0.3239 0.2565 L 0.3017 0.2974 L 0.2758 0.3308 L 0.2470 0.3558 L 0.2163 0.3714 L 0.1844 0.3774 L 0.1525 0.3734 L 0.1215 0.3596 L 0.0923 0.3365 L 0.0657 0.3046 L 0.0427 0.2651 L 0.0239 0.2191 L 0.0099 0.1680 L 0.0011 0.1133 L -0.0022 0.0567 L -0.0000 0.0000 E" pathEditMode="relative" rAng="0" ptsTypes="">
                                      <p:cBhvr>
                                        <p:cTn id="20" dur="7500" repeatCount="indefinite" fill="hold"/>
                                        <p:tgtEl>
                                          <p:spTgt spid="39"/>
                                        </p:tgtEl>
                                        <p:attrNameLst>
                                          <p:attrName>ppt_x</p:attrName>
                                          <p:attrName>ppt_y</p:attrName>
                                        </p:attrNameLst>
                                      </p:cBhvr>
                                      <p:rCtr x="0" y="0"/>
                                    </p:animMotion>
                                  </p:childTnLst>
                                </p:cTn>
                              </p:par>
                              <p:par>
                                <p:cTn id="21" presetID="6" presetClass="path" presetSubtype="0" fill="hold" nodeType="withEffect">
                                  <p:stCondLst>
                                    <p:cond delay="1200"/>
                                  </p:stCondLst>
                                  <p:childTnLst>
                                    <p:animMotion origin="layout" path="M 0 0 L 0.0159 0.0298 L 0.0287 0.0641 L 0.0379 0.1018 L 0.0433 0.1417 L 0.0448 0.1828 L 0.0422 0.2236 L 0.0356 0.2630 L 0.0253 0.2998 L 0.0115 0.3329 L -0.0052 0.3612 L -0.0245 0.3839 L -0.0457 0.4003 L -0.0682 0.4099 L -0.0913 0.4124 L -0.1142 0.4078 L -0.1364 0.3961 L -0.1571 0.3778 L -0.1757 0.3534 L -0.1916 0.3236 L -0.2044 0.2893 L -0.2136 0.2516 L -0.2190 0.2117 L -0.2205 0.1706 L -0.2178 0.1298 L -0.2113 0.0904 L -0.2010 0.0536 L -0.1872 0.0205 L -0.1705 -0.0078 L -0.1512 -0.0305 L -0.1300 -0.0469 L -0.1075 -0.0565 L -0.0844 -0.0590 L -0.0615 -0.0544 L -0.0393 -0.0428 L -0.0186 -0.0244 L -0.0000 -0.0000 E" pathEditMode="relative" rAng="0" ptsTypes="">
                                      <p:cBhvr>
                                        <p:cTn id="22" dur="7500" repeatCount="indefinite" fill="hold"/>
                                        <p:tgtEl>
                                          <p:spTgt spid="41"/>
                                        </p:tgtEl>
                                        <p:attrNameLst>
                                          <p:attrName>ppt_x</p:attrName>
                                          <p:attrName>ppt_y</p:attrName>
                                        </p:attrNameLst>
                                      </p:cBhvr>
                                      <p:rCtr x="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2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2212848" cy="457200"/>
          </a:xfrm>
          <a:prstGeom prst="roundRect">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2212848" cy="457200"/>
          </a:xfrm>
          <a:prstGeom prst="rect">
            <a:avLst/>
          </a:prstGeom>
          <a:noFill/>
        </p:spPr>
        <p:txBody>
          <a:bodyPr wrap="square" lIns="45720" tIns="18288" rIns="45720" bIns="18288" anchor="ctr">
            <a:spAutoFit/>
          </a:bodyPr>
          <a:lstStyle/>
          <a:p>
            <a:pPr algn="ctr"/>
            <a:r>
              <a:rPr sz="1300" b="1">
                <a:solidFill>
                  <a:srgbClr val="1F2D3D"/>
                </a:solidFill>
                <a:latin typeface="Calibri"/>
              </a:rPr>
              <a:t>MYSTERY HOOK</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The Case of the Glowing Watch</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6400800" cy="3657600"/>
          </a:xfrm>
          <a:prstGeom prst="roundRect">
            <a:avLst/>
          </a:prstGeom>
          <a:solidFill>
            <a:srgbClr val="F8F9FC"/>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68680" y="2880360"/>
            <a:ext cx="5852160" cy="3383280"/>
          </a:xfrm>
          <a:prstGeom prst="rect">
            <a:avLst/>
          </a:prstGeom>
          <a:noFill/>
        </p:spPr>
        <p:txBody>
          <a:bodyPr wrap="square" lIns="45720" tIns="18288" rIns="45720">
            <a:spAutoFit/>
          </a:bodyPr>
          <a:lstStyle/>
          <a:p>
            <a:pPr algn="l">
              <a:lnSpc>
                <a:spcPct val="120000"/>
              </a:lnSpc>
              <a:spcAft>
                <a:spcPts val="800"/>
              </a:spcAft>
            </a:pPr>
            <a:r>
              <a:rPr sz="2000" b="1">
                <a:solidFill>
                  <a:srgbClr val="FFA94D"/>
                </a:solidFill>
                <a:latin typeface="Calibri"/>
              </a:rPr>
              <a:t>⭐  </a:t>
            </a:r>
            <a:r>
              <a:rPr sz="2000">
                <a:solidFill>
                  <a:srgbClr val="1F2D3D"/>
                </a:solidFill>
                <a:latin typeface="Calibri"/>
              </a:rPr>
              <a:t>Your grandmother's old watch glows in the dark — even with no battery.</a:t>
            </a:r>
          </a:p>
          <a:p>
            <a:pPr algn="l">
              <a:lnSpc>
                <a:spcPct val="120000"/>
              </a:lnSpc>
              <a:spcAft>
                <a:spcPts val="800"/>
              </a:spcAft>
            </a:pPr>
            <a:r>
              <a:rPr sz="2000" b="1">
                <a:solidFill>
                  <a:srgbClr val="FFA94D"/>
                </a:solidFill>
                <a:latin typeface="Calibri"/>
              </a:rPr>
              <a:t>⭐  </a:t>
            </a:r>
            <a:r>
              <a:rPr sz="2000">
                <a:solidFill>
                  <a:srgbClr val="1F2D3D"/>
                </a:solidFill>
                <a:latin typeface="Calibri"/>
              </a:rPr>
              <a:t>Why? And is it safe to keep on your nightstand?</a:t>
            </a:r>
          </a:p>
          <a:p>
            <a:pPr algn="l">
              <a:lnSpc>
                <a:spcPct val="120000"/>
              </a:lnSpc>
              <a:spcAft>
                <a:spcPts val="800"/>
              </a:spcAft>
            </a:pPr>
            <a:r>
              <a:rPr sz="2000" b="1">
                <a:solidFill>
                  <a:srgbClr val="FFA94D"/>
                </a:solidFill>
                <a:latin typeface="Calibri"/>
              </a:rPr>
              <a:t>⭐  </a:t>
            </a:r>
            <a:r>
              <a:rPr sz="2000">
                <a:solidFill>
                  <a:srgbClr val="1F2D3D"/>
                </a:solidFill>
                <a:latin typeface="Calibri"/>
              </a:rPr>
              <a:t>A modern smoke detector also contains a radioactive element.</a:t>
            </a:r>
          </a:p>
          <a:p>
            <a:pPr algn="l">
              <a:lnSpc>
                <a:spcPct val="120000"/>
              </a:lnSpc>
              <a:spcAft>
                <a:spcPts val="800"/>
              </a:spcAft>
            </a:pPr>
            <a:r>
              <a:rPr sz="2000" b="1">
                <a:solidFill>
                  <a:srgbClr val="FFA94D"/>
                </a:solidFill>
                <a:latin typeface="Calibri"/>
              </a:rPr>
              <a:t>⭐  </a:t>
            </a:r>
            <a:r>
              <a:rPr sz="2000">
                <a:solidFill>
                  <a:srgbClr val="1F2D3D"/>
                </a:solidFill>
                <a:latin typeface="Calibri"/>
              </a:rPr>
              <a:t>By the end of this lecture, you will know what is safe and what is not.</a:t>
            </a:r>
          </a:p>
        </p:txBody>
      </p:sp>
      <p:sp>
        <p:nvSpPr>
          <p:cNvPr id="20" name="Rounded Rectangle 19"/>
          <p:cNvSpPr/>
          <p:nvPr/>
        </p:nvSpPr>
        <p:spPr>
          <a:xfrm>
            <a:off x="7269480" y="2697480"/>
            <a:ext cx="4434840" cy="3246120"/>
          </a:xfrm>
          <a:prstGeom prst="roundRect">
            <a:avLst/>
          </a:prstGeom>
          <a:solidFill>
            <a:srgbClr val="FFFFFF"/>
          </a:solidFill>
          <a:ln w="31750">
            <a:solidFill>
              <a:srgbClr val="FF6B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l01_radium_watch.jpg"/>
          <p:cNvPicPr>
            <a:picLocks noChangeAspect="1"/>
          </p:cNvPicPr>
          <p:nvPr/>
        </p:nvPicPr>
        <p:blipFill>
          <a:blip r:embed="rId2"/>
          <a:stretch>
            <a:fillRect/>
          </a:stretch>
        </p:blipFill>
        <p:spPr>
          <a:xfrm>
            <a:off x="7379208" y="2807208"/>
            <a:ext cx="4215383" cy="3026663"/>
          </a:xfrm>
          <a:prstGeom prst="rect">
            <a:avLst/>
          </a:prstGeom>
        </p:spPr>
      </p:pic>
      <p:sp>
        <p:nvSpPr>
          <p:cNvPr id="22" name="TextBox 21"/>
          <p:cNvSpPr txBox="1"/>
          <p:nvPr/>
        </p:nvSpPr>
        <p:spPr>
          <a:xfrm>
            <a:off x="7269480" y="5989320"/>
            <a:ext cx="4434840" cy="365760"/>
          </a:xfrm>
          <a:prstGeom prst="rect">
            <a:avLst/>
          </a:prstGeom>
          <a:noFill/>
        </p:spPr>
        <p:txBody>
          <a:bodyPr wrap="square" lIns="45720" tIns="18288" rIns="45720" bIns="18288" anchor="t">
            <a:spAutoFit/>
          </a:bodyPr>
          <a:lstStyle/>
          <a:p>
            <a:pPr algn="ctr"/>
            <a:r>
              <a:rPr sz="1100" b="0">
                <a:solidFill>
                  <a:srgbClr val="8D99AE"/>
                </a:solidFill>
                <a:latin typeface="Calibri"/>
              </a:rPr>
              <a:t>Old radium-dial watch (left) vs. modern smoke detector (right)</a:t>
            </a:r>
          </a:p>
        </p:txBody>
      </p:sp>
    </p:spTree>
  </p:cSld>
  <p:clrMapOvr>
    <a:masterClrMapping/>
  </p:clrMapOvr>
  <p:transition spd="med">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3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1828800" cy="457200"/>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1828800" cy="457200"/>
          </a:xfrm>
          <a:prstGeom prst="rect">
            <a:avLst/>
          </a:prstGeom>
          <a:noFill/>
        </p:spPr>
        <p:txBody>
          <a:bodyPr wrap="square" lIns="45720" tIns="18288" rIns="45720" bIns="18288" anchor="ctr">
            <a:spAutoFit/>
          </a:bodyPr>
          <a:lstStyle/>
          <a:p>
            <a:pPr algn="ctr"/>
            <a:r>
              <a:rPr sz="1300" b="1">
                <a:solidFill>
                  <a:srgbClr val="1F2D3D"/>
                </a:solidFill>
                <a:latin typeface="Calibri"/>
              </a:rPr>
              <a:t>BIG IDEA</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Everything is made of atoms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6949440" cy="3657600"/>
          </a:xfrm>
          <a:prstGeom prst="roundRect">
            <a:avLst/>
          </a:prstGeom>
          <a:solidFill>
            <a:srgbClr val="F8F9FC"/>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68680" y="2880360"/>
            <a:ext cx="6400800" cy="3383280"/>
          </a:xfrm>
          <a:prstGeom prst="rect">
            <a:avLst/>
          </a:prstGeom>
          <a:noFill/>
        </p:spPr>
        <p:txBody>
          <a:bodyPr wrap="square" lIns="45720" tIns="18288" rIns="45720">
            <a:spAutoFit/>
          </a:bodyPr>
          <a:lstStyle/>
          <a:p>
            <a:pPr algn="l">
              <a:lnSpc>
                <a:spcPct val="120000"/>
              </a:lnSpc>
              <a:spcAft>
                <a:spcPts val="800"/>
              </a:spcAft>
            </a:pPr>
            <a:r>
              <a:rPr sz="2000" b="1">
                <a:solidFill>
                  <a:srgbClr val="1A3C5E"/>
                </a:solidFill>
                <a:latin typeface="Calibri"/>
              </a:rPr>
              <a:t>✦  </a:t>
            </a:r>
            <a:r>
              <a:rPr sz="2000">
                <a:solidFill>
                  <a:srgbClr val="1F2D3D"/>
                </a:solidFill>
                <a:latin typeface="Calibri"/>
              </a:rPr>
              <a:t>Democritus (~400 BC) asked: cut a rock in half forever — what's left?</a:t>
            </a:r>
          </a:p>
          <a:p>
            <a:pPr algn="l">
              <a:lnSpc>
                <a:spcPct val="120000"/>
              </a:lnSpc>
              <a:spcAft>
                <a:spcPts val="800"/>
              </a:spcAft>
            </a:pPr>
            <a:r>
              <a:rPr sz="2000" b="1">
                <a:solidFill>
                  <a:srgbClr val="1A3C5E"/>
                </a:solidFill>
                <a:latin typeface="Calibri"/>
              </a:rPr>
              <a:t>✦  </a:t>
            </a:r>
            <a:r>
              <a:rPr sz="2000">
                <a:solidFill>
                  <a:srgbClr val="1F2D3D"/>
                </a:solidFill>
                <a:latin typeface="Calibri"/>
              </a:rPr>
              <a:t>He called the smallest piece an "atomos" — uncuttable.</a:t>
            </a:r>
          </a:p>
          <a:p>
            <a:pPr algn="l">
              <a:lnSpc>
                <a:spcPct val="120000"/>
              </a:lnSpc>
              <a:spcAft>
                <a:spcPts val="800"/>
              </a:spcAft>
            </a:pPr>
            <a:r>
              <a:rPr sz="2000" b="1">
                <a:solidFill>
                  <a:srgbClr val="1A3C5E"/>
                </a:solidFill>
                <a:latin typeface="Calibri"/>
              </a:rPr>
              <a:t>✦  </a:t>
            </a:r>
            <a:r>
              <a:rPr sz="2000">
                <a:solidFill>
                  <a:srgbClr val="1F2D3D"/>
                </a:solidFill>
                <a:latin typeface="Calibri"/>
              </a:rPr>
              <a:t>Today we know: everything you can touch is built from atoms.</a:t>
            </a:r>
          </a:p>
          <a:p>
            <a:pPr algn="l">
              <a:lnSpc>
                <a:spcPct val="120000"/>
              </a:lnSpc>
              <a:spcAft>
                <a:spcPts val="800"/>
              </a:spcAft>
            </a:pPr>
            <a:r>
              <a:rPr sz="2000" b="1">
                <a:solidFill>
                  <a:srgbClr val="1A3C5E"/>
                </a:solidFill>
                <a:latin typeface="Calibri"/>
              </a:rPr>
              <a:t>✦  </a:t>
            </a:r>
            <a:r>
              <a:rPr sz="2000">
                <a:solidFill>
                  <a:srgbClr val="FFD93D"/>
                </a:solidFill>
                <a:latin typeface="Calibri"/>
              </a:rPr>
              <a:t>A grain of sand contains roughly 10²⁰ atoms.</a:t>
            </a:r>
          </a:p>
          <a:p>
            <a:pPr algn="l">
              <a:lnSpc>
                <a:spcPct val="120000"/>
              </a:lnSpc>
              <a:spcAft>
                <a:spcPts val="800"/>
              </a:spcAft>
            </a:pPr>
            <a:r>
              <a:rPr sz="2000" b="1">
                <a:solidFill>
                  <a:srgbClr val="1A3C5E"/>
                </a:solidFill>
                <a:latin typeface="Calibri"/>
              </a:rPr>
              <a:t>✦  </a:t>
            </a:r>
            <a:r>
              <a:rPr sz="2000">
                <a:solidFill>
                  <a:srgbClr val="1F2D3D"/>
                </a:solidFill>
                <a:latin typeface="Calibri"/>
              </a:rPr>
              <a:t>Different atoms behave differently — that's why iron is hard and helium floats.</a:t>
            </a:r>
          </a:p>
        </p:txBody>
      </p:sp>
      <p:sp>
        <p:nvSpPr>
          <p:cNvPr id="20" name="Rounded Rectangle 19"/>
          <p:cNvSpPr/>
          <p:nvPr/>
        </p:nvSpPr>
        <p:spPr>
          <a:xfrm>
            <a:off x="7772400" y="2697480"/>
            <a:ext cx="3931920" cy="3657600"/>
          </a:xfrm>
          <a:prstGeom prst="roundRect">
            <a:avLst/>
          </a:prstGeom>
          <a:solidFill>
            <a:srgbClr val="FFD93D"/>
          </a:solidFill>
          <a:ln w="25400">
            <a:solidFill>
              <a:srgbClr val="FFA9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955279" y="2880360"/>
            <a:ext cx="3566160" cy="365760"/>
          </a:xfrm>
          <a:prstGeom prst="rect">
            <a:avLst/>
          </a:prstGeom>
          <a:noFill/>
        </p:spPr>
        <p:txBody>
          <a:bodyPr wrap="square" lIns="45720" tIns="18288" rIns="45720" bIns="18288" anchor="t">
            <a:spAutoFit/>
          </a:bodyPr>
          <a:lstStyle/>
          <a:p>
            <a:pPr algn="l"/>
            <a:r>
              <a:rPr sz="1200" b="1">
                <a:solidFill>
                  <a:srgbClr val="1F2D3D"/>
                </a:solidFill>
                <a:latin typeface="Calibri"/>
              </a:rPr>
              <a:t>💡  WHY THIS MATTERS</a:t>
            </a:r>
          </a:p>
        </p:txBody>
      </p:sp>
      <p:sp>
        <p:nvSpPr>
          <p:cNvPr id="22" name="TextBox 21"/>
          <p:cNvSpPr txBox="1"/>
          <p:nvPr/>
        </p:nvSpPr>
        <p:spPr>
          <a:xfrm>
            <a:off x="7955279" y="3383280"/>
            <a:ext cx="3566160" cy="2743200"/>
          </a:xfrm>
          <a:prstGeom prst="rect">
            <a:avLst/>
          </a:prstGeom>
          <a:noFill/>
        </p:spPr>
        <p:txBody>
          <a:bodyPr wrap="square" lIns="45720" tIns="18288" rIns="45720" bIns="18288" anchor="t">
            <a:spAutoFit/>
          </a:bodyPr>
          <a:lstStyle/>
          <a:p>
            <a:pPr algn="l"/>
            <a:r>
              <a:rPr sz="1600" b="0">
                <a:solidFill>
                  <a:srgbClr val="1F2D3D"/>
                </a:solidFill>
                <a:latin typeface="Calibri"/>
              </a:rPr>
              <a:t>You don't need to memorise every element — just understand what gives an atom its identity.</a:t>
            </a:r>
          </a:p>
        </p:txBody>
      </p:sp>
    </p:spTree>
  </p:cSld>
  <p:clrMapOvr>
    <a:masterClrMapping/>
  </p:clrMapOvr>
  <p:transition spd="med">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4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2798064" cy="457200"/>
          </a:xfrm>
          <a:prstGeom prst="roundRect">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2798064" cy="457200"/>
          </a:xfrm>
          <a:prstGeom prst="rect">
            <a:avLst/>
          </a:prstGeom>
          <a:noFill/>
        </p:spPr>
        <p:txBody>
          <a:bodyPr wrap="square" lIns="45720" tIns="18288" rIns="45720" bIns="18288" anchor="ctr">
            <a:spAutoFit/>
          </a:bodyPr>
          <a:lstStyle/>
          <a:p>
            <a:pPr algn="ctr"/>
            <a:r>
              <a:rPr sz="1300" b="1">
                <a:solidFill>
                  <a:srgbClr val="1F2D3D"/>
                </a:solidFill>
                <a:latin typeface="Calibri"/>
              </a:rPr>
              <a:t>PARTS OF AN ATOM</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Three particles, two regions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3545738" cy="3337560"/>
          </a:xfrm>
          <a:prstGeom prst="roundRect">
            <a:avLst/>
          </a:prstGeom>
          <a:solidFill>
            <a:srgbClr val="FFFFFF"/>
          </a:solidFill>
          <a:ln w="31750">
            <a:solidFill>
              <a:srgbClr val="FF6B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548640" y="2697480"/>
            <a:ext cx="3545738" cy="502920"/>
          </a:xfrm>
          <a:prstGeom prst="roundRect">
            <a:avLst/>
          </a:prstGeom>
          <a:solidFill>
            <a:srgbClr val="FF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48640" y="2697480"/>
            <a:ext cx="3545738" cy="502920"/>
          </a:xfrm>
          <a:prstGeom prst="rect">
            <a:avLst/>
          </a:prstGeom>
          <a:noFill/>
        </p:spPr>
        <p:txBody>
          <a:bodyPr wrap="square" lIns="45720" tIns="18288" rIns="45720" bIns="18288" anchor="ctr">
            <a:spAutoFit/>
          </a:bodyPr>
          <a:lstStyle/>
          <a:p>
            <a:pPr algn="ctr"/>
            <a:r>
              <a:rPr sz="1300" b="1">
                <a:solidFill>
                  <a:srgbClr val="1F2D3D"/>
                </a:solidFill>
                <a:latin typeface="Calibri"/>
              </a:rPr>
              <a:t>PROTON</a:t>
            </a:r>
          </a:p>
        </p:txBody>
      </p:sp>
      <p:sp>
        <p:nvSpPr>
          <p:cNvPr id="21" name="TextBox 20"/>
          <p:cNvSpPr txBox="1"/>
          <p:nvPr/>
        </p:nvSpPr>
        <p:spPr>
          <a:xfrm>
            <a:off x="548640" y="3337560"/>
            <a:ext cx="3545738" cy="1188720"/>
          </a:xfrm>
          <a:prstGeom prst="rect">
            <a:avLst/>
          </a:prstGeom>
          <a:noFill/>
        </p:spPr>
        <p:txBody>
          <a:bodyPr wrap="square" lIns="45720" tIns="18288" rIns="45720" bIns="18288" anchor="ctr">
            <a:spAutoFit/>
          </a:bodyPr>
          <a:lstStyle/>
          <a:p>
            <a:pPr algn="ctr"/>
            <a:r>
              <a:rPr sz="4200" b="1">
                <a:solidFill>
                  <a:srgbClr val="1A3C5E"/>
                </a:solidFill>
                <a:latin typeface="Calibri"/>
              </a:rPr>
              <a:t>p⁺</a:t>
            </a:r>
          </a:p>
        </p:txBody>
      </p:sp>
      <p:sp>
        <p:nvSpPr>
          <p:cNvPr id="22" name="TextBox 21"/>
          <p:cNvSpPr txBox="1"/>
          <p:nvPr/>
        </p:nvSpPr>
        <p:spPr>
          <a:xfrm>
            <a:off x="685800" y="4526280"/>
            <a:ext cx="3271418" cy="1463040"/>
          </a:xfrm>
          <a:prstGeom prst="rect">
            <a:avLst/>
          </a:prstGeom>
          <a:noFill/>
        </p:spPr>
        <p:txBody>
          <a:bodyPr wrap="square" lIns="45720" tIns="18288" rIns="45720" bIns="18288" anchor="t">
            <a:spAutoFit/>
          </a:bodyPr>
          <a:lstStyle/>
          <a:p>
            <a:pPr algn="ctr"/>
            <a:r>
              <a:rPr sz="1300" b="0">
                <a:solidFill>
                  <a:srgbClr val="1F2D3D"/>
                </a:solidFill>
                <a:latin typeface="Calibri"/>
              </a:rPr>
              <a:t>Positive charge
In the nucleus
Defines the element</a:t>
            </a:r>
          </a:p>
        </p:txBody>
      </p:sp>
      <p:sp>
        <p:nvSpPr>
          <p:cNvPr id="23" name="Rounded Rectangle 22"/>
          <p:cNvSpPr/>
          <p:nvPr/>
        </p:nvSpPr>
        <p:spPr>
          <a:xfrm>
            <a:off x="4322978" y="2697480"/>
            <a:ext cx="3545738" cy="3337560"/>
          </a:xfrm>
          <a:prstGeom prst="roundRect">
            <a:avLst/>
          </a:prstGeom>
          <a:solidFill>
            <a:srgbClr val="FFFFFF"/>
          </a:solidFill>
          <a:ln w="31750">
            <a:solidFill>
              <a:srgbClr val="8D99A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4322978" y="2697480"/>
            <a:ext cx="3545738" cy="502920"/>
          </a:xfrm>
          <a:prstGeom prst="roundRect">
            <a:avLst/>
          </a:prstGeom>
          <a:solidFill>
            <a:srgbClr val="8D9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322978" y="2697480"/>
            <a:ext cx="3545738" cy="502920"/>
          </a:xfrm>
          <a:prstGeom prst="rect">
            <a:avLst/>
          </a:prstGeom>
          <a:noFill/>
        </p:spPr>
        <p:txBody>
          <a:bodyPr wrap="square" lIns="45720" tIns="18288" rIns="45720" bIns="18288" anchor="ctr">
            <a:spAutoFit/>
          </a:bodyPr>
          <a:lstStyle/>
          <a:p>
            <a:pPr algn="ctr"/>
            <a:r>
              <a:rPr sz="1300" b="1">
                <a:solidFill>
                  <a:srgbClr val="1F2D3D"/>
                </a:solidFill>
                <a:latin typeface="Calibri"/>
              </a:rPr>
              <a:t>NEUTRON</a:t>
            </a:r>
          </a:p>
        </p:txBody>
      </p:sp>
      <p:sp>
        <p:nvSpPr>
          <p:cNvPr id="26" name="TextBox 25"/>
          <p:cNvSpPr txBox="1"/>
          <p:nvPr/>
        </p:nvSpPr>
        <p:spPr>
          <a:xfrm>
            <a:off x="4322978" y="3337560"/>
            <a:ext cx="3545738" cy="1188720"/>
          </a:xfrm>
          <a:prstGeom prst="rect">
            <a:avLst/>
          </a:prstGeom>
          <a:noFill/>
        </p:spPr>
        <p:txBody>
          <a:bodyPr wrap="square" lIns="45720" tIns="18288" rIns="45720" bIns="18288" anchor="ctr">
            <a:spAutoFit/>
          </a:bodyPr>
          <a:lstStyle/>
          <a:p>
            <a:pPr algn="ctr"/>
            <a:r>
              <a:rPr sz="4200" b="1">
                <a:solidFill>
                  <a:srgbClr val="1A3C5E"/>
                </a:solidFill>
                <a:latin typeface="Calibri"/>
              </a:rPr>
              <a:t>n⁰</a:t>
            </a:r>
          </a:p>
        </p:txBody>
      </p:sp>
      <p:sp>
        <p:nvSpPr>
          <p:cNvPr id="27" name="TextBox 26"/>
          <p:cNvSpPr txBox="1"/>
          <p:nvPr/>
        </p:nvSpPr>
        <p:spPr>
          <a:xfrm>
            <a:off x="4460138" y="4526280"/>
            <a:ext cx="3271418" cy="1463040"/>
          </a:xfrm>
          <a:prstGeom prst="rect">
            <a:avLst/>
          </a:prstGeom>
          <a:noFill/>
        </p:spPr>
        <p:txBody>
          <a:bodyPr wrap="square" lIns="45720" tIns="18288" rIns="45720" bIns="18288" anchor="t">
            <a:spAutoFit/>
          </a:bodyPr>
          <a:lstStyle/>
          <a:p>
            <a:pPr algn="ctr"/>
            <a:r>
              <a:rPr sz="1300" b="0">
                <a:solidFill>
                  <a:srgbClr val="1F2D3D"/>
                </a:solidFill>
                <a:latin typeface="Calibri"/>
              </a:rPr>
              <a:t>No charge
In the nucleus
Adds mass and stability</a:t>
            </a:r>
          </a:p>
        </p:txBody>
      </p:sp>
      <p:sp>
        <p:nvSpPr>
          <p:cNvPr id="28" name="Rounded Rectangle 27"/>
          <p:cNvSpPr/>
          <p:nvPr/>
        </p:nvSpPr>
        <p:spPr>
          <a:xfrm>
            <a:off x="8097316" y="2697480"/>
            <a:ext cx="3545738" cy="3337560"/>
          </a:xfrm>
          <a:prstGeom prst="roundRect">
            <a:avLst/>
          </a:prstGeom>
          <a:solidFill>
            <a:srgbClr val="FFFFFF"/>
          </a:solidFill>
          <a:ln w="31750">
            <a:solidFill>
              <a:srgbClr val="FFD9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8097316" y="2697480"/>
            <a:ext cx="3545738" cy="502920"/>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097316" y="2697480"/>
            <a:ext cx="3545738" cy="502920"/>
          </a:xfrm>
          <a:prstGeom prst="rect">
            <a:avLst/>
          </a:prstGeom>
          <a:noFill/>
        </p:spPr>
        <p:txBody>
          <a:bodyPr wrap="square" lIns="45720" tIns="18288" rIns="45720" bIns="18288" anchor="ctr">
            <a:spAutoFit/>
          </a:bodyPr>
          <a:lstStyle/>
          <a:p>
            <a:pPr algn="ctr"/>
            <a:r>
              <a:rPr sz="1300" b="1">
                <a:solidFill>
                  <a:srgbClr val="1F2D3D"/>
                </a:solidFill>
                <a:latin typeface="Calibri"/>
              </a:rPr>
              <a:t>ELECTRON</a:t>
            </a:r>
          </a:p>
        </p:txBody>
      </p:sp>
      <p:sp>
        <p:nvSpPr>
          <p:cNvPr id="31" name="TextBox 30"/>
          <p:cNvSpPr txBox="1"/>
          <p:nvPr/>
        </p:nvSpPr>
        <p:spPr>
          <a:xfrm>
            <a:off x="8097316" y="3337560"/>
            <a:ext cx="3545738" cy="1188720"/>
          </a:xfrm>
          <a:prstGeom prst="rect">
            <a:avLst/>
          </a:prstGeom>
          <a:noFill/>
        </p:spPr>
        <p:txBody>
          <a:bodyPr wrap="square" lIns="45720" tIns="18288" rIns="45720" bIns="18288" anchor="ctr">
            <a:spAutoFit/>
          </a:bodyPr>
          <a:lstStyle/>
          <a:p>
            <a:pPr algn="ctr"/>
            <a:r>
              <a:rPr sz="4200" b="1">
                <a:solidFill>
                  <a:srgbClr val="1A3C5E"/>
                </a:solidFill>
                <a:latin typeface="Calibri"/>
              </a:rPr>
              <a:t>e⁻</a:t>
            </a:r>
          </a:p>
        </p:txBody>
      </p:sp>
      <p:sp>
        <p:nvSpPr>
          <p:cNvPr id="32" name="TextBox 31"/>
          <p:cNvSpPr txBox="1"/>
          <p:nvPr/>
        </p:nvSpPr>
        <p:spPr>
          <a:xfrm>
            <a:off x="8234476" y="4526280"/>
            <a:ext cx="3271418" cy="1463040"/>
          </a:xfrm>
          <a:prstGeom prst="rect">
            <a:avLst/>
          </a:prstGeom>
          <a:noFill/>
        </p:spPr>
        <p:txBody>
          <a:bodyPr wrap="square" lIns="45720" tIns="18288" rIns="45720" bIns="18288" anchor="t">
            <a:spAutoFit/>
          </a:bodyPr>
          <a:lstStyle/>
          <a:p>
            <a:pPr algn="ctr"/>
            <a:r>
              <a:rPr sz="1300" b="0">
                <a:solidFill>
                  <a:srgbClr val="1F2D3D"/>
                </a:solidFill>
                <a:latin typeface="Calibri"/>
              </a:rPr>
              <a:t>Negative charge
Orbits the nucleus
Does the bonding</a:t>
            </a:r>
          </a:p>
        </p:txBody>
      </p:sp>
      <p:sp>
        <p:nvSpPr>
          <p:cNvPr id="33" name="TextBox 32"/>
          <p:cNvSpPr txBox="1"/>
          <p:nvPr/>
        </p:nvSpPr>
        <p:spPr>
          <a:xfrm>
            <a:off x="548640" y="6172200"/>
            <a:ext cx="11094415" cy="457200"/>
          </a:xfrm>
          <a:prstGeom prst="rect">
            <a:avLst/>
          </a:prstGeom>
          <a:noFill/>
        </p:spPr>
        <p:txBody>
          <a:bodyPr wrap="square" lIns="45720" tIns="18288" rIns="45720" bIns="18288" anchor="t">
            <a:spAutoFit/>
          </a:bodyPr>
          <a:lstStyle/>
          <a:p>
            <a:pPr algn="ctr"/>
            <a:r>
              <a:rPr sz="1400" b="1">
                <a:solidFill>
                  <a:srgbClr val="1A3C5E"/>
                </a:solidFill>
                <a:latin typeface="Calibri"/>
              </a:rPr>
              <a:t>👉  The number of protons is the element's ID. Carbon has 6, oxygen has 8.</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5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3090672" cy="457200"/>
          </a:xfrm>
          <a:prstGeom prst="roundRect">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3090672" cy="457200"/>
          </a:xfrm>
          <a:prstGeom prst="rect">
            <a:avLst/>
          </a:prstGeom>
          <a:noFill/>
        </p:spPr>
        <p:txBody>
          <a:bodyPr wrap="square" lIns="45720" tIns="18288" rIns="45720" bIns="18288" anchor="ctr">
            <a:spAutoFit/>
          </a:bodyPr>
          <a:lstStyle/>
          <a:p>
            <a:pPr algn="ctr"/>
            <a:r>
              <a:rPr sz="1300" b="1">
                <a:solidFill>
                  <a:srgbClr val="1F2D3D"/>
                </a:solidFill>
                <a:latin typeface="Calibri"/>
              </a:rPr>
              <a:t>PARTICLE REFERENCE</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Where each particle lives and what it does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8" name="Table 17"/>
          <p:cNvGraphicFramePr>
            <a:graphicFrameLocks noGrp="1"/>
          </p:cNvGraphicFramePr>
          <p:nvPr/>
        </p:nvGraphicFramePr>
        <p:xfrm>
          <a:off x="548640" y="2697480"/>
          <a:ext cx="11064240" cy="2514600"/>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4480560">
                  <a:extLst>
                    <a:ext uri="{9D8B030D-6E8A-4147-A177-3AD203B41FA5}">
                      <a16:colId xmlns:a16="http://schemas.microsoft.com/office/drawing/2014/main" val="20003"/>
                    </a:ext>
                  </a:extLst>
                </a:gridCol>
              </a:tblGrid>
              <a:tr h="502920">
                <a:tc>
                  <a:txBody>
                    <a:bodyPr/>
                    <a:lstStyle/>
                    <a:p>
                      <a:pPr algn="l"/>
                      <a:r>
                        <a:rPr sz="1400" b="1">
                          <a:solidFill>
                            <a:srgbClr val="FFFFFF"/>
                          </a:solidFill>
                          <a:latin typeface="Calibri"/>
                        </a:rPr>
                        <a:t>Particle</a:t>
                      </a:r>
                    </a:p>
                  </a:txBody>
                  <a:tcPr marL="128016" marT="54864" marB="36576">
                    <a:solidFill>
                      <a:srgbClr val="1A3C5E"/>
                    </a:solidFill>
                  </a:tcPr>
                </a:tc>
                <a:tc>
                  <a:txBody>
                    <a:bodyPr/>
                    <a:lstStyle/>
                    <a:p>
                      <a:pPr algn="l"/>
                      <a:r>
                        <a:rPr sz="1400" b="1">
                          <a:solidFill>
                            <a:srgbClr val="FFFFFF"/>
                          </a:solidFill>
                          <a:latin typeface="Calibri"/>
                        </a:rPr>
                        <a:t>Location</a:t>
                      </a:r>
                    </a:p>
                  </a:txBody>
                  <a:tcPr marL="128016" marT="54864" marB="36576">
                    <a:solidFill>
                      <a:srgbClr val="1A3C5E"/>
                    </a:solidFill>
                  </a:tcPr>
                </a:tc>
                <a:tc>
                  <a:txBody>
                    <a:bodyPr/>
                    <a:lstStyle/>
                    <a:p>
                      <a:pPr algn="l"/>
                      <a:r>
                        <a:rPr sz="1400" b="1">
                          <a:solidFill>
                            <a:srgbClr val="FFFFFF"/>
                          </a:solidFill>
                          <a:latin typeface="Calibri"/>
                        </a:rPr>
                        <a:t>Charge</a:t>
                      </a:r>
                    </a:p>
                  </a:txBody>
                  <a:tcPr marL="128016" marT="54864" marB="36576">
                    <a:solidFill>
                      <a:srgbClr val="1A3C5E"/>
                    </a:solidFill>
                  </a:tcPr>
                </a:tc>
                <a:tc>
                  <a:txBody>
                    <a:bodyPr/>
                    <a:lstStyle/>
                    <a:p>
                      <a:pPr algn="l"/>
                      <a:r>
                        <a:rPr sz="1400" b="1">
                          <a:solidFill>
                            <a:srgbClr val="FFFFFF"/>
                          </a:solidFill>
                          <a:latin typeface="Calibri"/>
                        </a:rPr>
                        <a:t>Job</a:t>
                      </a:r>
                    </a:p>
                  </a:txBody>
                  <a:tcPr marL="128016" marT="54864" marB="36576">
                    <a:solidFill>
                      <a:srgbClr val="1A3C5E"/>
                    </a:solidFill>
                  </a:tcPr>
                </a:tc>
                <a:extLst>
                  <a:ext uri="{0D108BD9-81ED-4DB2-BD59-A6C34878D82A}">
                    <a16:rowId xmlns:a16="http://schemas.microsoft.com/office/drawing/2014/main" val="10000"/>
                  </a:ext>
                </a:extLst>
              </a:tr>
              <a:tr h="502920">
                <a:tc>
                  <a:txBody>
                    <a:bodyPr/>
                    <a:lstStyle/>
                    <a:p>
                      <a:pPr algn="l"/>
                      <a:r>
                        <a:rPr sz="1300">
                          <a:solidFill>
                            <a:srgbClr val="1F2D3D"/>
                          </a:solidFill>
                          <a:latin typeface="Calibri"/>
                        </a:rPr>
                        <a:t>Proton</a:t>
                      </a:r>
                    </a:p>
                  </a:txBody>
                  <a:tcPr marL="128016" marT="54864" marB="36576">
                    <a:solidFill>
                      <a:srgbClr val="FFFFFF"/>
                    </a:solidFill>
                  </a:tcPr>
                </a:tc>
                <a:tc>
                  <a:txBody>
                    <a:bodyPr/>
                    <a:lstStyle/>
                    <a:p>
                      <a:pPr algn="l"/>
                      <a:r>
                        <a:rPr sz="1300">
                          <a:solidFill>
                            <a:srgbClr val="1F2D3D"/>
                          </a:solidFill>
                          <a:latin typeface="Calibri"/>
                        </a:rPr>
                        <a:t>Nucleus</a:t>
                      </a:r>
                    </a:p>
                  </a:txBody>
                  <a:tcPr marL="128016" marT="54864" marB="36576">
                    <a:solidFill>
                      <a:srgbClr val="FFFFFF"/>
                    </a:solidFill>
                  </a:tcPr>
                </a:tc>
                <a:tc>
                  <a:txBody>
                    <a:bodyPr/>
                    <a:lstStyle/>
                    <a:p>
                      <a:pPr algn="l"/>
                      <a:r>
                        <a:rPr sz="1300" b="1">
                          <a:solidFill>
                            <a:srgbClr val="C93540"/>
                          </a:solidFill>
                          <a:latin typeface="Calibri"/>
                        </a:rPr>
                        <a:t>+1 (positive)</a:t>
                      </a:r>
                    </a:p>
                  </a:txBody>
                  <a:tcPr marL="128016" marT="54864" marB="36576">
                    <a:solidFill>
                      <a:srgbClr val="FFFFFF"/>
                    </a:solidFill>
                  </a:tcPr>
                </a:tc>
                <a:tc>
                  <a:txBody>
                    <a:bodyPr/>
                    <a:lstStyle/>
                    <a:p>
                      <a:pPr algn="l"/>
                      <a:r>
                        <a:rPr sz="1300">
                          <a:solidFill>
                            <a:srgbClr val="1F2D3D"/>
                          </a:solidFill>
                          <a:latin typeface="Calibri"/>
                        </a:rPr>
                        <a:t>Defines element identity</a:t>
                      </a:r>
                    </a:p>
                  </a:txBody>
                  <a:tcPr marL="128016" marT="54864" marB="36576">
                    <a:solidFill>
                      <a:srgbClr val="FFFFFF"/>
                    </a:solidFill>
                  </a:tcPr>
                </a:tc>
                <a:extLst>
                  <a:ext uri="{0D108BD9-81ED-4DB2-BD59-A6C34878D82A}">
                    <a16:rowId xmlns:a16="http://schemas.microsoft.com/office/drawing/2014/main" val="10001"/>
                  </a:ext>
                </a:extLst>
              </a:tr>
              <a:tr h="502920">
                <a:tc>
                  <a:txBody>
                    <a:bodyPr/>
                    <a:lstStyle/>
                    <a:p>
                      <a:pPr algn="l"/>
                      <a:r>
                        <a:rPr sz="1300">
                          <a:solidFill>
                            <a:srgbClr val="1F2D3D"/>
                          </a:solidFill>
                          <a:latin typeface="Calibri"/>
                        </a:rPr>
                        <a:t>Neutron</a:t>
                      </a:r>
                    </a:p>
                  </a:txBody>
                  <a:tcPr marL="128016" marT="54864" marB="36576">
                    <a:solidFill>
                      <a:srgbClr val="F8F9FC"/>
                    </a:solidFill>
                  </a:tcPr>
                </a:tc>
                <a:tc>
                  <a:txBody>
                    <a:bodyPr/>
                    <a:lstStyle/>
                    <a:p>
                      <a:pPr algn="l"/>
                      <a:r>
                        <a:rPr sz="1300">
                          <a:solidFill>
                            <a:srgbClr val="1F2D3D"/>
                          </a:solidFill>
                          <a:latin typeface="Calibri"/>
                        </a:rPr>
                        <a:t>Nucleus</a:t>
                      </a:r>
                    </a:p>
                  </a:txBody>
                  <a:tcPr marL="128016" marT="54864" marB="36576">
                    <a:solidFill>
                      <a:srgbClr val="F8F9FC"/>
                    </a:solidFill>
                  </a:tcPr>
                </a:tc>
                <a:tc>
                  <a:txBody>
                    <a:bodyPr/>
                    <a:lstStyle/>
                    <a:p>
                      <a:pPr algn="l"/>
                      <a:r>
                        <a:rPr sz="1300">
                          <a:solidFill>
                            <a:srgbClr val="1F2D3D"/>
                          </a:solidFill>
                          <a:latin typeface="Calibri"/>
                        </a:rPr>
                        <a:t>0 (neutral)</a:t>
                      </a:r>
                    </a:p>
                  </a:txBody>
                  <a:tcPr marL="128016" marT="54864" marB="36576">
                    <a:solidFill>
                      <a:srgbClr val="F8F9FC"/>
                    </a:solidFill>
                  </a:tcPr>
                </a:tc>
                <a:tc>
                  <a:txBody>
                    <a:bodyPr/>
                    <a:lstStyle/>
                    <a:p>
                      <a:pPr algn="l"/>
                      <a:r>
                        <a:rPr sz="1300">
                          <a:solidFill>
                            <a:srgbClr val="1F2D3D"/>
                          </a:solidFill>
                          <a:latin typeface="Calibri"/>
                        </a:rPr>
                        <a:t>Holds nucleus together</a:t>
                      </a:r>
                    </a:p>
                  </a:txBody>
                  <a:tcPr marL="128016" marT="54864" marB="36576">
                    <a:solidFill>
                      <a:srgbClr val="F8F9FC"/>
                    </a:solidFill>
                  </a:tcPr>
                </a:tc>
                <a:extLst>
                  <a:ext uri="{0D108BD9-81ED-4DB2-BD59-A6C34878D82A}">
                    <a16:rowId xmlns:a16="http://schemas.microsoft.com/office/drawing/2014/main" val="10002"/>
                  </a:ext>
                </a:extLst>
              </a:tr>
              <a:tr h="502920">
                <a:tc>
                  <a:txBody>
                    <a:bodyPr/>
                    <a:lstStyle/>
                    <a:p>
                      <a:pPr algn="l"/>
                      <a:r>
                        <a:rPr sz="1300">
                          <a:solidFill>
                            <a:srgbClr val="1F2D3D"/>
                          </a:solidFill>
                          <a:latin typeface="Calibri"/>
                        </a:rPr>
                        <a:t>Electron</a:t>
                      </a:r>
                    </a:p>
                  </a:txBody>
                  <a:tcPr marL="128016" marT="54864" marB="36576">
                    <a:solidFill>
                      <a:srgbClr val="FFFFFF"/>
                    </a:solidFill>
                  </a:tcPr>
                </a:tc>
                <a:tc>
                  <a:txBody>
                    <a:bodyPr/>
                    <a:lstStyle/>
                    <a:p>
                      <a:pPr algn="l"/>
                      <a:r>
                        <a:rPr sz="1300">
                          <a:solidFill>
                            <a:srgbClr val="1F2D3D"/>
                          </a:solidFill>
                          <a:latin typeface="Calibri"/>
                        </a:rPr>
                        <a:t>Orbits / cloud</a:t>
                      </a:r>
                    </a:p>
                  </a:txBody>
                  <a:tcPr marL="128016" marT="54864" marB="36576">
                    <a:solidFill>
                      <a:srgbClr val="FFFFFF"/>
                    </a:solidFill>
                  </a:tcPr>
                </a:tc>
                <a:tc>
                  <a:txBody>
                    <a:bodyPr/>
                    <a:lstStyle/>
                    <a:p>
                      <a:pPr algn="l"/>
                      <a:r>
                        <a:rPr sz="1300" b="1">
                          <a:solidFill>
                            <a:srgbClr val="FFA94D"/>
                          </a:solidFill>
                          <a:latin typeface="Calibri"/>
                        </a:rPr>
                        <a:t>-1 (negative)</a:t>
                      </a:r>
                    </a:p>
                  </a:txBody>
                  <a:tcPr marL="128016" marT="54864" marB="36576">
                    <a:solidFill>
                      <a:srgbClr val="FFFFFF"/>
                    </a:solidFill>
                  </a:tcPr>
                </a:tc>
                <a:tc>
                  <a:txBody>
                    <a:bodyPr/>
                    <a:lstStyle/>
                    <a:p>
                      <a:pPr algn="l"/>
                      <a:r>
                        <a:rPr sz="1300">
                          <a:solidFill>
                            <a:srgbClr val="1F2D3D"/>
                          </a:solidFill>
                          <a:latin typeface="Calibri"/>
                        </a:rPr>
                        <a:t>Forms chemical bonds</a:t>
                      </a:r>
                    </a:p>
                  </a:txBody>
                  <a:tcPr marL="128016" marT="54864" marB="36576">
                    <a:solidFill>
                      <a:srgbClr val="FFFFFF"/>
                    </a:solidFill>
                  </a:tcPr>
                </a:tc>
                <a:extLst>
                  <a:ext uri="{0D108BD9-81ED-4DB2-BD59-A6C34878D82A}">
                    <a16:rowId xmlns:a16="http://schemas.microsoft.com/office/drawing/2014/main" val="10003"/>
                  </a:ext>
                </a:extLst>
              </a:tr>
              <a:tr h="502920">
                <a:tc>
                  <a:txBody>
                    <a:bodyPr/>
                    <a:lstStyle/>
                    <a:p>
                      <a:pPr algn="l"/>
                      <a:r>
                        <a:rPr sz="1300">
                          <a:solidFill>
                            <a:srgbClr val="1F2D3D"/>
                          </a:solidFill>
                          <a:latin typeface="Calibri"/>
                        </a:rPr>
                        <a:t>Nucleus</a:t>
                      </a:r>
                    </a:p>
                  </a:txBody>
                  <a:tcPr marL="128016" marT="54864" marB="36576">
                    <a:solidFill>
                      <a:srgbClr val="F8F9FC"/>
                    </a:solidFill>
                  </a:tcPr>
                </a:tc>
                <a:tc>
                  <a:txBody>
                    <a:bodyPr/>
                    <a:lstStyle/>
                    <a:p>
                      <a:pPr algn="l"/>
                      <a:r>
                        <a:rPr sz="1300">
                          <a:solidFill>
                            <a:srgbClr val="1F2D3D"/>
                          </a:solidFill>
                          <a:latin typeface="Calibri"/>
                        </a:rPr>
                        <a:t>Center of atom</a:t>
                      </a:r>
                    </a:p>
                  </a:txBody>
                  <a:tcPr marL="128016" marT="54864" marB="36576">
                    <a:solidFill>
                      <a:srgbClr val="F8F9FC"/>
                    </a:solidFill>
                  </a:tcPr>
                </a:tc>
                <a:tc>
                  <a:txBody>
                    <a:bodyPr/>
                    <a:lstStyle/>
                    <a:p>
                      <a:pPr algn="l"/>
                      <a:r>
                        <a:rPr sz="1300">
                          <a:solidFill>
                            <a:srgbClr val="1F2D3D"/>
                          </a:solidFill>
                          <a:latin typeface="Calibri"/>
                        </a:rPr>
                        <a:t>+ (overall)</a:t>
                      </a:r>
                    </a:p>
                  </a:txBody>
                  <a:tcPr marL="128016" marT="54864" marB="36576">
                    <a:solidFill>
                      <a:srgbClr val="F8F9FC"/>
                    </a:solidFill>
                  </a:tcPr>
                </a:tc>
                <a:tc>
                  <a:txBody>
                    <a:bodyPr/>
                    <a:lstStyle/>
                    <a:p>
                      <a:pPr algn="l"/>
                      <a:r>
                        <a:rPr sz="1300">
                          <a:solidFill>
                            <a:srgbClr val="1F2D3D"/>
                          </a:solidFill>
                          <a:latin typeface="Calibri"/>
                        </a:rPr>
                        <a:t>Holds protons + neutrons</a:t>
                      </a:r>
                    </a:p>
                  </a:txBody>
                  <a:tcPr marL="128016" marT="54864" marB="36576">
                    <a:solidFill>
                      <a:srgbClr val="F8F9FC"/>
                    </a:solidFill>
                  </a:tcPr>
                </a:tc>
                <a:extLst>
                  <a:ext uri="{0D108BD9-81ED-4DB2-BD59-A6C34878D82A}">
                    <a16:rowId xmlns:a16="http://schemas.microsoft.com/office/drawing/2014/main" val="10004"/>
                  </a:ext>
                </a:extLst>
              </a:tr>
            </a:tbl>
          </a:graphicData>
        </a:graphic>
      </p:graphicFrame>
    </p:spTree>
  </p:cSld>
  <p:clrMapOvr>
    <a:masterClrMapping/>
  </p:clrMapOvr>
  <p:transition spd="med">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6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1828800" cy="457200"/>
          </a:xfrm>
          <a:prstGeom prst="roundRect">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1828800" cy="457200"/>
          </a:xfrm>
          <a:prstGeom prst="rect">
            <a:avLst/>
          </a:prstGeom>
          <a:noFill/>
        </p:spPr>
        <p:txBody>
          <a:bodyPr wrap="square" lIns="45720" tIns="18288" rIns="45720" bIns="18288" anchor="ctr">
            <a:spAutoFit/>
          </a:bodyPr>
          <a:lstStyle/>
          <a:p>
            <a:pPr algn="ctr"/>
            <a:r>
              <a:rPr sz="1300" b="1">
                <a:solidFill>
                  <a:srgbClr val="1F2D3D"/>
                </a:solidFill>
                <a:latin typeface="Calibri"/>
              </a:rPr>
              <a:t>STABILITY</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Stable vs. unstable atoms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5432907" cy="3337560"/>
          </a:xfrm>
          <a:prstGeom prst="roundRect">
            <a:avLst/>
          </a:prstGeom>
          <a:solidFill>
            <a:srgbClr val="FFFFFF"/>
          </a:solidFill>
          <a:ln w="31750">
            <a:solidFill>
              <a:srgbClr val="4ECD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548640" y="2697480"/>
            <a:ext cx="5432907" cy="502920"/>
          </a:xfrm>
          <a:prstGeom prst="roundRect">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48640" y="2697480"/>
            <a:ext cx="5432907" cy="502920"/>
          </a:xfrm>
          <a:prstGeom prst="rect">
            <a:avLst/>
          </a:prstGeom>
          <a:noFill/>
        </p:spPr>
        <p:txBody>
          <a:bodyPr wrap="square" lIns="45720" tIns="18288" rIns="45720" bIns="18288" anchor="ctr">
            <a:spAutoFit/>
          </a:bodyPr>
          <a:lstStyle/>
          <a:p>
            <a:pPr algn="ctr"/>
            <a:r>
              <a:rPr sz="1300" b="1">
                <a:solidFill>
                  <a:srgbClr val="1F2D3D"/>
                </a:solidFill>
                <a:latin typeface="Calibri"/>
              </a:rPr>
              <a:t>STABLE ATOM</a:t>
            </a:r>
          </a:p>
        </p:txBody>
      </p:sp>
      <p:sp>
        <p:nvSpPr>
          <p:cNvPr id="21" name="TextBox 20"/>
          <p:cNvSpPr txBox="1"/>
          <p:nvPr/>
        </p:nvSpPr>
        <p:spPr>
          <a:xfrm>
            <a:off x="548640" y="3337560"/>
            <a:ext cx="5432907" cy="1188720"/>
          </a:xfrm>
          <a:prstGeom prst="rect">
            <a:avLst/>
          </a:prstGeom>
          <a:noFill/>
        </p:spPr>
        <p:txBody>
          <a:bodyPr wrap="square" lIns="45720" tIns="18288" rIns="45720" bIns="18288" anchor="ctr">
            <a:spAutoFit/>
          </a:bodyPr>
          <a:lstStyle/>
          <a:p>
            <a:pPr algn="ctr"/>
            <a:r>
              <a:rPr sz="4200" b="1">
                <a:solidFill>
                  <a:srgbClr val="1A3C5E"/>
                </a:solidFill>
                <a:latin typeface="Calibri"/>
              </a:rPr>
              <a:t>😌</a:t>
            </a:r>
          </a:p>
        </p:txBody>
      </p:sp>
      <p:sp>
        <p:nvSpPr>
          <p:cNvPr id="22" name="TextBox 21"/>
          <p:cNvSpPr txBox="1"/>
          <p:nvPr/>
        </p:nvSpPr>
        <p:spPr>
          <a:xfrm>
            <a:off x="685800" y="4526280"/>
            <a:ext cx="5158587" cy="1463040"/>
          </a:xfrm>
          <a:prstGeom prst="rect">
            <a:avLst/>
          </a:prstGeom>
          <a:noFill/>
        </p:spPr>
        <p:txBody>
          <a:bodyPr wrap="square" lIns="45720" tIns="18288" rIns="45720" bIns="18288" anchor="t">
            <a:spAutoFit/>
          </a:bodyPr>
          <a:lstStyle/>
          <a:p>
            <a:pPr algn="ctr"/>
            <a:r>
              <a:rPr sz="1300" b="0">
                <a:solidFill>
                  <a:srgbClr val="1F2D3D"/>
                </a:solidFill>
                <a:latin typeface="Calibri"/>
              </a:rPr>
              <a:t>Right balance of
protons &amp; neutrons
→ stays the same
forever</a:t>
            </a:r>
          </a:p>
        </p:txBody>
      </p:sp>
      <p:sp>
        <p:nvSpPr>
          <p:cNvPr id="23" name="Rounded Rectangle 22"/>
          <p:cNvSpPr/>
          <p:nvPr/>
        </p:nvSpPr>
        <p:spPr>
          <a:xfrm>
            <a:off x="6210147" y="2697480"/>
            <a:ext cx="5432907" cy="3337560"/>
          </a:xfrm>
          <a:prstGeom prst="roundRect">
            <a:avLst/>
          </a:prstGeom>
          <a:solidFill>
            <a:srgbClr val="FFFFFF"/>
          </a:solidFill>
          <a:ln w="31750">
            <a:solidFill>
              <a:srgbClr val="FF6B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6210147" y="2697480"/>
            <a:ext cx="5432907" cy="502920"/>
          </a:xfrm>
          <a:prstGeom prst="roundRect">
            <a:avLst/>
          </a:prstGeom>
          <a:solidFill>
            <a:srgbClr val="FF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210147" y="2697480"/>
            <a:ext cx="5432907" cy="502920"/>
          </a:xfrm>
          <a:prstGeom prst="rect">
            <a:avLst/>
          </a:prstGeom>
          <a:noFill/>
        </p:spPr>
        <p:txBody>
          <a:bodyPr wrap="square" lIns="45720" tIns="18288" rIns="45720" bIns="18288" anchor="ctr">
            <a:spAutoFit/>
          </a:bodyPr>
          <a:lstStyle/>
          <a:p>
            <a:pPr algn="ctr"/>
            <a:r>
              <a:rPr sz="1300" b="1">
                <a:solidFill>
                  <a:srgbClr val="1F2D3D"/>
                </a:solidFill>
                <a:latin typeface="Calibri"/>
              </a:rPr>
              <a:t>UNSTABLE ATOM</a:t>
            </a:r>
          </a:p>
        </p:txBody>
      </p:sp>
      <p:sp>
        <p:nvSpPr>
          <p:cNvPr id="26" name="TextBox 25"/>
          <p:cNvSpPr txBox="1"/>
          <p:nvPr/>
        </p:nvSpPr>
        <p:spPr>
          <a:xfrm>
            <a:off x="6210147" y="3337560"/>
            <a:ext cx="5432907" cy="1188720"/>
          </a:xfrm>
          <a:prstGeom prst="rect">
            <a:avLst/>
          </a:prstGeom>
          <a:noFill/>
        </p:spPr>
        <p:txBody>
          <a:bodyPr wrap="square" lIns="45720" tIns="18288" rIns="45720" bIns="18288" anchor="ctr">
            <a:spAutoFit/>
          </a:bodyPr>
          <a:lstStyle/>
          <a:p>
            <a:pPr algn="ctr"/>
            <a:r>
              <a:rPr sz="4200" b="1">
                <a:solidFill>
                  <a:srgbClr val="1A3C5E"/>
                </a:solidFill>
                <a:latin typeface="Calibri"/>
              </a:rPr>
              <a:t>⚠</a:t>
            </a:r>
          </a:p>
        </p:txBody>
      </p:sp>
      <p:sp>
        <p:nvSpPr>
          <p:cNvPr id="27" name="TextBox 26"/>
          <p:cNvSpPr txBox="1"/>
          <p:nvPr/>
        </p:nvSpPr>
        <p:spPr>
          <a:xfrm>
            <a:off x="6347307" y="4526280"/>
            <a:ext cx="5158587" cy="1463040"/>
          </a:xfrm>
          <a:prstGeom prst="rect">
            <a:avLst/>
          </a:prstGeom>
          <a:noFill/>
        </p:spPr>
        <p:txBody>
          <a:bodyPr wrap="square" lIns="45720" tIns="18288" rIns="45720" bIns="18288" anchor="t">
            <a:spAutoFit/>
          </a:bodyPr>
          <a:lstStyle/>
          <a:p>
            <a:pPr algn="ctr"/>
            <a:r>
              <a:rPr sz="1300" b="0">
                <a:solidFill>
                  <a:srgbClr val="1F2D3D"/>
                </a:solidFill>
                <a:latin typeface="Calibri"/>
              </a:rPr>
              <a:t>Wrong balance
→ "decays"
→ shoots out
radiation</a:t>
            </a:r>
          </a:p>
        </p:txBody>
      </p:sp>
      <p:sp>
        <p:nvSpPr>
          <p:cNvPr id="28" name="TextBox 27"/>
          <p:cNvSpPr txBox="1"/>
          <p:nvPr/>
        </p:nvSpPr>
        <p:spPr>
          <a:xfrm>
            <a:off x="548640" y="6172200"/>
            <a:ext cx="11094415" cy="457200"/>
          </a:xfrm>
          <a:prstGeom prst="rect">
            <a:avLst/>
          </a:prstGeom>
          <a:noFill/>
        </p:spPr>
        <p:txBody>
          <a:bodyPr wrap="square" lIns="45720" tIns="18288" rIns="45720" bIns="18288" anchor="t">
            <a:spAutoFit/>
          </a:bodyPr>
          <a:lstStyle/>
          <a:p>
            <a:pPr algn="ctr"/>
            <a:r>
              <a:rPr sz="1400" b="1">
                <a:solidFill>
                  <a:srgbClr val="1A3C5E"/>
                </a:solidFill>
                <a:latin typeface="Calibri"/>
              </a:rPr>
              <a:t>👉  Unstable atoms try to reach a stable form by emitting α, β, or γ radiation.</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7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3090672" cy="457200"/>
          </a:xfrm>
          <a:prstGeom prst="roundRect">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3090672" cy="457200"/>
          </a:xfrm>
          <a:prstGeom prst="rect">
            <a:avLst/>
          </a:prstGeom>
          <a:noFill/>
        </p:spPr>
        <p:txBody>
          <a:bodyPr wrap="square" lIns="45720" tIns="18288" rIns="45720" bIns="18288" anchor="ctr">
            <a:spAutoFit/>
          </a:bodyPr>
          <a:lstStyle/>
          <a:p>
            <a:pPr algn="ctr"/>
            <a:r>
              <a:rPr sz="1300" b="1">
                <a:solidFill>
                  <a:srgbClr val="1F2D3D"/>
                </a:solidFill>
                <a:latin typeface="Calibri"/>
              </a:rPr>
              <a:t>TYPES OF RADIATION</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Three flavours, three different shields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8" name="Table 17"/>
          <p:cNvGraphicFramePr>
            <a:graphicFrameLocks noGrp="1"/>
          </p:cNvGraphicFramePr>
          <p:nvPr/>
        </p:nvGraphicFramePr>
        <p:xfrm>
          <a:off x="548640" y="2697480"/>
          <a:ext cx="11064240" cy="201168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4297680">
                  <a:extLst>
                    <a:ext uri="{9D8B030D-6E8A-4147-A177-3AD203B41FA5}">
                      <a16:colId xmlns:a16="http://schemas.microsoft.com/office/drawing/2014/main" val="20003"/>
                    </a:ext>
                  </a:extLst>
                </a:gridCol>
              </a:tblGrid>
              <a:tr h="502920">
                <a:tc>
                  <a:txBody>
                    <a:bodyPr/>
                    <a:lstStyle/>
                    <a:p>
                      <a:pPr algn="l"/>
                      <a:r>
                        <a:rPr sz="1400" b="1">
                          <a:solidFill>
                            <a:srgbClr val="FFFFFF"/>
                          </a:solidFill>
                          <a:latin typeface="Calibri"/>
                        </a:rPr>
                        <a:t>Type</a:t>
                      </a:r>
                    </a:p>
                  </a:txBody>
                  <a:tcPr marL="128016" marT="54864" marB="36576">
                    <a:solidFill>
                      <a:srgbClr val="1A3C5E"/>
                    </a:solidFill>
                  </a:tcPr>
                </a:tc>
                <a:tc>
                  <a:txBody>
                    <a:bodyPr/>
                    <a:lstStyle/>
                    <a:p>
                      <a:pPr algn="l"/>
                      <a:r>
                        <a:rPr sz="1400" b="1">
                          <a:solidFill>
                            <a:srgbClr val="FFFFFF"/>
                          </a:solidFill>
                          <a:latin typeface="Calibri"/>
                        </a:rPr>
                        <a:t>What it is</a:t>
                      </a:r>
                    </a:p>
                  </a:txBody>
                  <a:tcPr marL="128016" marT="54864" marB="36576">
                    <a:solidFill>
                      <a:srgbClr val="1A3C5E"/>
                    </a:solidFill>
                  </a:tcPr>
                </a:tc>
                <a:tc>
                  <a:txBody>
                    <a:bodyPr/>
                    <a:lstStyle/>
                    <a:p>
                      <a:pPr algn="l"/>
                      <a:r>
                        <a:rPr sz="1400" b="1">
                          <a:solidFill>
                            <a:srgbClr val="FFFFFF"/>
                          </a:solidFill>
                          <a:latin typeface="Calibri"/>
                        </a:rPr>
                        <a:t>Stops it</a:t>
                      </a:r>
                    </a:p>
                  </a:txBody>
                  <a:tcPr marL="128016" marT="54864" marB="36576">
                    <a:solidFill>
                      <a:srgbClr val="1A3C5E"/>
                    </a:solidFill>
                  </a:tcPr>
                </a:tc>
                <a:tc>
                  <a:txBody>
                    <a:bodyPr/>
                    <a:lstStyle/>
                    <a:p>
                      <a:pPr algn="l"/>
                      <a:r>
                        <a:rPr sz="1400" b="1">
                          <a:solidFill>
                            <a:srgbClr val="FFFFFF"/>
                          </a:solidFill>
                          <a:latin typeface="Calibri"/>
                        </a:rPr>
                        <a:t>Danger</a:t>
                      </a:r>
                    </a:p>
                  </a:txBody>
                  <a:tcPr marL="128016" marT="54864" marB="36576">
                    <a:solidFill>
                      <a:srgbClr val="1A3C5E"/>
                    </a:solidFill>
                  </a:tcPr>
                </a:tc>
                <a:extLst>
                  <a:ext uri="{0D108BD9-81ED-4DB2-BD59-A6C34878D82A}">
                    <a16:rowId xmlns:a16="http://schemas.microsoft.com/office/drawing/2014/main" val="10000"/>
                  </a:ext>
                </a:extLst>
              </a:tr>
              <a:tr h="502920">
                <a:tc>
                  <a:txBody>
                    <a:bodyPr/>
                    <a:lstStyle/>
                    <a:p>
                      <a:pPr algn="l"/>
                      <a:r>
                        <a:rPr sz="1300">
                          <a:solidFill>
                            <a:srgbClr val="1F2D3D"/>
                          </a:solidFill>
                          <a:latin typeface="Calibri"/>
                        </a:rPr>
                        <a:t>Alpha (α)</a:t>
                      </a:r>
                    </a:p>
                  </a:txBody>
                  <a:tcPr marL="128016" marT="54864" marB="36576">
                    <a:solidFill>
                      <a:srgbClr val="FFFFFF"/>
                    </a:solidFill>
                  </a:tcPr>
                </a:tc>
                <a:tc>
                  <a:txBody>
                    <a:bodyPr/>
                    <a:lstStyle/>
                    <a:p>
                      <a:pPr algn="l"/>
                      <a:r>
                        <a:rPr sz="1300">
                          <a:solidFill>
                            <a:srgbClr val="1F2D3D"/>
                          </a:solidFill>
                          <a:latin typeface="Calibri"/>
                        </a:rPr>
                        <a:t>Helium nucleus</a:t>
                      </a:r>
                    </a:p>
                  </a:txBody>
                  <a:tcPr marL="128016" marT="54864" marB="36576">
                    <a:solidFill>
                      <a:srgbClr val="FFFFFF"/>
                    </a:solidFill>
                  </a:tcPr>
                </a:tc>
                <a:tc>
                  <a:txBody>
                    <a:bodyPr/>
                    <a:lstStyle/>
                    <a:p>
                      <a:pPr algn="l"/>
                      <a:r>
                        <a:rPr sz="1300">
                          <a:solidFill>
                            <a:srgbClr val="1F2D3D"/>
                          </a:solidFill>
                          <a:latin typeface="Calibri"/>
                        </a:rPr>
                        <a:t>Sheet of paper / skin</a:t>
                      </a:r>
                    </a:p>
                  </a:txBody>
                  <a:tcPr marL="128016" marT="54864" marB="36576">
                    <a:solidFill>
                      <a:srgbClr val="FFFFFF"/>
                    </a:solidFill>
                  </a:tcPr>
                </a:tc>
                <a:tc>
                  <a:txBody>
                    <a:bodyPr/>
                    <a:lstStyle/>
                    <a:p>
                      <a:pPr algn="l"/>
                      <a:r>
                        <a:rPr sz="1300" b="1">
                          <a:solidFill>
                            <a:srgbClr val="C93540"/>
                          </a:solidFill>
                          <a:latin typeface="Calibri"/>
                        </a:rPr>
                        <a:t>Deadly if INSIDE the body (e.g. radon in lungs)</a:t>
                      </a:r>
                    </a:p>
                  </a:txBody>
                  <a:tcPr marL="128016" marT="54864" marB="36576">
                    <a:solidFill>
                      <a:srgbClr val="FFFFFF"/>
                    </a:solidFill>
                  </a:tcPr>
                </a:tc>
                <a:extLst>
                  <a:ext uri="{0D108BD9-81ED-4DB2-BD59-A6C34878D82A}">
                    <a16:rowId xmlns:a16="http://schemas.microsoft.com/office/drawing/2014/main" val="10001"/>
                  </a:ext>
                </a:extLst>
              </a:tr>
              <a:tr h="502920">
                <a:tc>
                  <a:txBody>
                    <a:bodyPr/>
                    <a:lstStyle/>
                    <a:p>
                      <a:pPr algn="l"/>
                      <a:r>
                        <a:rPr sz="1300">
                          <a:solidFill>
                            <a:srgbClr val="1F2D3D"/>
                          </a:solidFill>
                          <a:latin typeface="Calibri"/>
                        </a:rPr>
                        <a:t>Beta (β)</a:t>
                      </a:r>
                    </a:p>
                  </a:txBody>
                  <a:tcPr marL="128016" marT="54864" marB="36576">
                    <a:solidFill>
                      <a:srgbClr val="F8F9FC"/>
                    </a:solidFill>
                  </a:tcPr>
                </a:tc>
                <a:tc>
                  <a:txBody>
                    <a:bodyPr/>
                    <a:lstStyle/>
                    <a:p>
                      <a:pPr algn="l"/>
                      <a:r>
                        <a:rPr sz="1300">
                          <a:solidFill>
                            <a:srgbClr val="1F2D3D"/>
                          </a:solidFill>
                          <a:latin typeface="Calibri"/>
                        </a:rPr>
                        <a:t>Fast electron</a:t>
                      </a:r>
                    </a:p>
                  </a:txBody>
                  <a:tcPr marL="128016" marT="54864" marB="36576">
                    <a:solidFill>
                      <a:srgbClr val="F8F9FC"/>
                    </a:solidFill>
                  </a:tcPr>
                </a:tc>
                <a:tc>
                  <a:txBody>
                    <a:bodyPr/>
                    <a:lstStyle/>
                    <a:p>
                      <a:pPr algn="l"/>
                      <a:r>
                        <a:rPr sz="1300">
                          <a:solidFill>
                            <a:srgbClr val="1F2D3D"/>
                          </a:solidFill>
                          <a:latin typeface="Calibri"/>
                        </a:rPr>
                        <a:t>Aluminium foil</a:t>
                      </a:r>
                    </a:p>
                  </a:txBody>
                  <a:tcPr marL="128016" marT="54864" marB="36576">
                    <a:solidFill>
                      <a:srgbClr val="F8F9FC"/>
                    </a:solidFill>
                  </a:tcPr>
                </a:tc>
                <a:tc>
                  <a:txBody>
                    <a:bodyPr/>
                    <a:lstStyle/>
                    <a:p>
                      <a:pPr algn="l"/>
                      <a:r>
                        <a:rPr sz="1300" b="1">
                          <a:solidFill>
                            <a:srgbClr val="FFA94D"/>
                          </a:solidFill>
                          <a:latin typeface="Calibri"/>
                        </a:rPr>
                        <a:t>Burns at close range</a:t>
                      </a:r>
                    </a:p>
                  </a:txBody>
                  <a:tcPr marL="128016" marT="54864" marB="36576">
                    <a:solidFill>
                      <a:srgbClr val="F8F9FC"/>
                    </a:solidFill>
                  </a:tcPr>
                </a:tc>
                <a:extLst>
                  <a:ext uri="{0D108BD9-81ED-4DB2-BD59-A6C34878D82A}">
                    <a16:rowId xmlns:a16="http://schemas.microsoft.com/office/drawing/2014/main" val="10002"/>
                  </a:ext>
                </a:extLst>
              </a:tr>
              <a:tr h="502920">
                <a:tc>
                  <a:txBody>
                    <a:bodyPr/>
                    <a:lstStyle/>
                    <a:p>
                      <a:pPr algn="l"/>
                      <a:r>
                        <a:rPr sz="1300">
                          <a:solidFill>
                            <a:srgbClr val="1F2D3D"/>
                          </a:solidFill>
                          <a:latin typeface="Calibri"/>
                        </a:rPr>
                        <a:t>Gamma (γ)</a:t>
                      </a:r>
                    </a:p>
                  </a:txBody>
                  <a:tcPr marL="128016" marT="54864" marB="36576">
                    <a:solidFill>
                      <a:srgbClr val="FFFFFF"/>
                    </a:solidFill>
                  </a:tcPr>
                </a:tc>
                <a:tc>
                  <a:txBody>
                    <a:bodyPr/>
                    <a:lstStyle/>
                    <a:p>
                      <a:pPr algn="l"/>
                      <a:r>
                        <a:rPr sz="1300">
                          <a:solidFill>
                            <a:srgbClr val="1F2D3D"/>
                          </a:solidFill>
                          <a:latin typeface="Calibri"/>
                        </a:rPr>
                        <a:t>High-energy light wave</a:t>
                      </a:r>
                    </a:p>
                  </a:txBody>
                  <a:tcPr marL="128016" marT="54864" marB="36576">
                    <a:solidFill>
                      <a:srgbClr val="FFFFFF"/>
                    </a:solidFill>
                  </a:tcPr>
                </a:tc>
                <a:tc>
                  <a:txBody>
                    <a:bodyPr/>
                    <a:lstStyle/>
                    <a:p>
                      <a:pPr algn="l"/>
                      <a:r>
                        <a:rPr sz="1300">
                          <a:solidFill>
                            <a:srgbClr val="1F2D3D"/>
                          </a:solidFill>
                          <a:latin typeface="Calibri"/>
                        </a:rPr>
                        <a:t>Lead / thick concrete</a:t>
                      </a:r>
                    </a:p>
                  </a:txBody>
                  <a:tcPr marL="128016" marT="54864" marB="36576">
                    <a:solidFill>
                      <a:srgbClr val="FFFFFF"/>
                    </a:solidFill>
                  </a:tcPr>
                </a:tc>
                <a:tc>
                  <a:txBody>
                    <a:bodyPr/>
                    <a:lstStyle/>
                    <a:p>
                      <a:pPr algn="l"/>
                      <a:r>
                        <a:rPr sz="1300" b="1">
                          <a:solidFill>
                            <a:srgbClr val="C93540"/>
                          </a:solidFill>
                          <a:latin typeface="Calibri"/>
                        </a:rPr>
                        <a:t>Penetrates deeply — the most dangerous from outside</a:t>
                      </a:r>
                    </a:p>
                  </a:txBody>
                  <a:tcPr marL="128016" marT="54864" marB="36576">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transition spd="med">
    <p:spli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8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2212848" cy="457200"/>
          </a:xfrm>
          <a:prstGeom prst="roundRect">
            <a:avLst/>
          </a:prstGeom>
          <a:solidFill>
            <a:srgbClr val="FF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2212848" cy="457200"/>
          </a:xfrm>
          <a:prstGeom prst="rect">
            <a:avLst/>
          </a:prstGeom>
          <a:noFill/>
        </p:spPr>
        <p:txBody>
          <a:bodyPr wrap="square" lIns="45720" tIns="18288" rIns="45720" bIns="18288" anchor="ctr">
            <a:spAutoFit/>
          </a:bodyPr>
          <a:lstStyle/>
          <a:p>
            <a:pPr algn="ctr"/>
            <a:r>
              <a:rPr sz="1300" b="1">
                <a:solidFill>
                  <a:srgbClr val="1F2D3D"/>
                </a:solidFill>
                <a:latin typeface="Calibri"/>
              </a:rPr>
              <a:t>SAFETY RULES</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How to stay safe near radiation</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5486400" cy="3657600"/>
          </a:xfrm>
          <a:prstGeom prst="roundRect">
            <a:avLst/>
          </a:prstGeom>
          <a:solidFill>
            <a:srgbClr val="FFECEC"/>
          </a:solidFill>
          <a:ln w="38100">
            <a:solidFill>
              <a:srgbClr val="FF6B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548640" y="2697480"/>
            <a:ext cx="5486400" cy="548640"/>
          </a:xfrm>
          <a:prstGeom prst="roundRect">
            <a:avLst/>
          </a:prstGeom>
          <a:solidFill>
            <a:srgbClr val="FF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48640" y="2697480"/>
            <a:ext cx="5486400" cy="548640"/>
          </a:xfrm>
          <a:prstGeom prst="rect">
            <a:avLst/>
          </a:prstGeom>
          <a:noFill/>
        </p:spPr>
        <p:txBody>
          <a:bodyPr wrap="square" lIns="45720" tIns="18288" rIns="45720" bIns="18288" anchor="ctr">
            <a:spAutoFit/>
          </a:bodyPr>
          <a:lstStyle/>
          <a:p>
            <a:pPr algn="ctr"/>
            <a:r>
              <a:rPr sz="1800" b="1">
                <a:solidFill>
                  <a:srgbClr val="FFFFFF"/>
                </a:solidFill>
                <a:latin typeface="Calibri"/>
              </a:rPr>
              <a:t>⚠   DON'T   ⚠</a:t>
            </a:r>
          </a:p>
        </p:txBody>
      </p:sp>
      <p:sp>
        <p:nvSpPr>
          <p:cNvPr id="21" name="TextBox 20"/>
          <p:cNvSpPr txBox="1"/>
          <p:nvPr/>
        </p:nvSpPr>
        <p:spPr>
          <a:xfrm>
            <a:off x="777240" y="3383280"/>
            <a:ext cx="5120640" cy="2834640"/>
          </a:xfrm>
          <a:prstGeom prst="rect">
            <a:avLst/>
          </a:prstGeom>
          <a:noFill/>
        </p:spPr>
        <p:txBody>
          <a:bodyPr wrap="square" lIns="45720" tIns="18288" rIns="45720">
            <a:spAutoFit/>
          </a:bodyPr>
          <a:lstStyle/>
          <a:p>
            <a:pPr algn="l">
              <a:lnSpc>
                <a:spcPct val="120000"/>
              </a:lnSpc>
              <a:spcAft>
                <a:spcPts val="800"/>
              </a:spcAft>
            </a:pPr>
            <a:r>
              <a:rPr sz="1500" b="1">
                <a:solidFill>
                  <a:srgbClr val="C93540"/>
                </a:solidFill>
                <a:latin typeface="Calibri"/>
              </a:rPr>
              <a:t>✗  </a:t>
            </a:r>
            <a:r>
              <a:rPr sz="1500">
                <a:solidFill>
                  <a:srgbClr val="1F2D3D"/>
                </a:solidFill>
                <a:latin typeface="Calibri"/>
              </a:rPr>
              <a:t>Don't open old electronics that may contain radium or thorium</a:t>
            </a:r>
          </a:p>
          <a:p>
            <a:pPr algn="l">
              <a:lnSpc>
                <a:spcPct val="120000"/>
              </a:lnSpc>
              <a:spcAft>
                <a:spcPts val="800"/>
              </a:spcAft>
            </a:pPr>
            <a:r>
              <a:rPr sz="1500" b="1">
                <a:solidFill>
                  <a:srgbClr val="C93540"/>
                </a:solidFill>
                <a:latin typeface="Calibri"/>
              </a:rPr>
              <a:t>✗  </a:t>
            </a:r>
            <a:r>
              <a:rPr sz="1500">
                <a:solidFill>
                  <a:srgbClr val="1F2D3D"/>
                </a:solidFill>
                <a:latin typeface="Calibri"/>
              </a:rPr>
              <a:t>Don't store luminous-dial watches under your pillow</a:t>
            </a:r>
          </a:p>
          <a:p>
            <a:pPr algn="l">
              <a:lnSpc>
                <a:spcPct val="120000"/>
              </a:lnSpc>
              <a:spcAft>
                <a:spcPts val="800"/>
              </a:spcAft>
            </a:pPr>
            <a:r>
              <a:rPr sz="1500" b="1">
                <a:solidFill>
                  <a:srgbClr val="C93540"/>
                </a:solidFill>
                <a:latin typeface="Calibri"/>
              </a:rPr>
              <a:t>✗  </a:t>
            </a:r>
            <a:r>
              <a:rPr sz="1500">
                <a:solidFill>
                  <a:srgbClr val="1F2D3D"/>
                </a:solidFill>
                <a:latin typeface="Calibri"/>
              </a:rPr>
              <a:t>Don't spend long periods in unventilated basements without testing for radon</a:t>
            </a:r>
          </a:p>
          <a:p>
            <a:pPr algn="l">
              <a:lnSpc>
                <a:spcPct val="120000"/>
              </a:lnSpc>
              <a:spcAft>
                <a:spcPts val="800"/>
              </a:spcAft>
            </a:pPr>
            <a:r>
              <a:rPr sz="1500" b="1">
                <a:solidFill>
                  <a:srgbClr val="C93540"/>
                </a:solidFill>
                <a:latin typeface="Calibri"/>
              </a:rPr>
              <a:t>✗  </a:t>
            </a:r>
            <a:r>
              <a:rPr sz="1500">
                <a:solidFill>
                  <a:srgbClr val="1F2D3D"/>
                </a:solidFill>
                <a:latin typeface="Calibri"/>
              </a:rPr>
              <a:t>Don't touch unknown objects marked with the trefoil symbol ☢</a:t>
            </a:r>
          </a:p>
        </p:txBody>
      </p:sp>
      <p:sp>
        <p:nvSpPr>
          <p:cNvPr id="22" name="Rounded Rectangle 21"/>
          <p:cNvSpPr/>
          <p:nvPr/>
        </p:nvSpPr>
        <p:spPr>
          <a:xfrm>
            <a:off x="6263640" y="2697480"/>
            <a:ext cx="5486400" cy="3657600"/>
          </a:xfrm>
          <a:prstGeom prst="roundRect">
            <a:avLst/>
          </a:prstGeom>
          <a:solidFill>
            <a:srgbClr val="E9FBF6"/>
          </a:solidFill>
          <a:ln w="38100">
            <a:solidFill>
              <a:srgbClr val="4ECD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6263640" y="2697480"/>
            <a:ext cx="5486400" cy="548640"/>
          </a:xfrm>
          <a:prstGeom prst="roundRect">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263640" y="2697480"/>
            <a:ext cx="5486400" cy="548640"/>
          </a:xfrm>
          <a:prstGeom prst="rect">
            <a:avLst/>
          </a:prstGeom>
          <a:noFill/>
        </p:spPr>
        <p:txBody>
          <a:bodyPr wrap="square" lIns="45720" tIns="18288" rIns="45720" bIns="18288" anchor="ctr">
            <a:spAutoFit/>
          </a:bodyPr>
          <a:lstStyle/>
          <a:p>
            <a:pPr algn="ctr"/>
            <a:r>
              <a:rPr sz="1800" b="1">
                <a:solidFill>
                  <a:srgbClr val="FFFFFF"/>
                </a:solidFill>
                <a:latin typeface="Calibri"/>
              </a:rPr>
              <a:t>✓   DO   ✓</a:t>
            </a:r>
          </a:p>
        </p:txBody>
      </p:sp>
      <p:sp>
        <p:nvSpPr>
          <p:cNvPr id="25" name="TextBox 24"/>
          <p:cNvSpPr txBox="1"/>
          <p:nvPr/>
        </p:nvSpPr>
        <p:spPr>
          <a:xfrm>
            <a:off x="6492240" y="3383280"/>
            <a:ext cx="5120640" cy="2834640"/>
          </a:xfrm>
          <a:prstGeom prst="rect">
            <a:avLst/>
          </a:prstGeom>
          <a:noFill/>
        </p:spPr>
        <p:txBody>
          <a:bodyPr wrap="square" lIns="45720" tIns="18288" rIns="45720">
            <a:spAutoFit/>
          </a:bodyPr>
          <a:lstStyle/>
          <a:p>
            <a:pPr algn="l">
              <a:lnSpc>
                <a:spcPct val="120000"/>
              </a:lnSpc>
              <a:spcAft>
                <a:spcPts val="800"/>
              </a:spcAft>
            </a:pPr>
            <a:r>
              <a:rPr sz="1500" b="1">
                <a:solidFill>
                  <a:srgbClr val="2D9C8E"/>
                </a:solidFill>
                <a:latin typeface="Calibri"/>
              </a:rPr>
              <a:t>✓  </a:t>
            </a:r>
            <a:r>
              <a:rPr sz="1500">
                <a:solidFill>
                  <a:srgbClr val="1F2D3D"/>
                </a:solidFill>
                <a:latin typeface="Calibri"/>
              </a:rPr>
              <a:t>TIME — minimise exposure duration</a:t>
            </a:r>
          </a:p>
          <a:p>
            <a:pPr algn="l">
              <a:lnSpc>
                <a:spcPct val="120000"/>
              </a:lnSpc>
              <a:spcAft>
                <a:spcPts val="800"/>
              </a:spcAft>
            </a:pPr>
            <a:r>
              <a:rPr sz="1500" b="1">
                <a:solidFill>
                  <a:srgbClr val="2D9C8E"/>
                </a:solidFill>
                <a:latin typeface="Calibri"/>
              </a:rPr>
              <a:t>✓  </a:t>
            </a:r>
            <a:r>
              <a:rPr sz="1500">
                <a:solidFill>
                  <a:srgbClr val="1F2D3D"/>
                </a:solidFill>
                <a:latin typeface="Calibri"/>
              </a:rPr>
              <a:t>DISTANCE — step back: dose drops fast with distance</a:t>
            </a:r>
          </a:p>
          <a:p>
            <a:pPr algn="l">
              <a:lnSpc>
                <a:spcPct val="120000"/>
              </a:lnSpc>
              <a:spcAft>
                <a:spcPts val="800"/>
              </a:spcAft>
            </a:pPr>
            <a:r>
              <a:rPr sz="1500" b="1">
                <a:solidFill>
                  <a:srgbClr val="2D9C8E"/>
                </a:solidFill>
                <a:latin typeface="Calibri"/>
              </a:rPr>
              <a:t>✓  </a:t>
            </a:r>
            <a:r>
              <a:rPr sz="1500">
                <a:solidFill>
                  <a:srgbClr val="1F2D3D"/>
                </a:solidFill>
                <a:latin typeface="Calibri"/>
              </a:rPr>
              <a:t>SHIELDING — paper, foil, or lead depending on type</a:t>
            </a:r>
          </a:p>
          <a:p>
            <a:pPr algn="l">
              <a:lnSpc>
                <a:spcPct val="120000"/>
              </a:lnSpc>
              <a:spcAft>
                <a:spcPts val="800"/>
              </a:spcAft>
            </a:pPr>
            <a:r>
              <a:rPr sz="1500" b="1">
                <a:solidFill>
                  <a:srgbClr val="2D9C8E"/>
                </a:solidFill>
                <a:latin typeface="Calibri"/>
              </a:rPr>
              <a:t>✓  </a:t>
            </a:r>
            <a:r>
              <a:rPr sz="1500">
                <a:solidFill>
                  <a:srgbClr val="1F2D3D"/>
                </a:solidFill>
                <a:latin typeface="Calibri"/>
              </a:rPr>
              <a:t>Test your home for radon every 2 years (test kit ≈ $15)</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9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4407408" cy="457200"/>
          </a:xfrm>
          <a:prstGeom prst="roundRect">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4407408" cy="457200"/>
          </a:xfrm>
          <a:prstGeom prst="rect">
            <a:avLst/>
          </a:prstGeom>
          <a:noFill/>
        </p:spPr>
        <p:txBody>
          <a:bodyPr wrap="square" lIns="45720" tIns="18288" rIns="45720" bIns="18288" anchor="ctr">
            <a:spAutoFit/>
          </a:bodyPr>
          <a:lstStyle/>
          <a:p>
            <a:pPr algn="ctr"/>
            <a:r>
              <a:rPr sz="1300" b="1">
                <a:solidFill>
                  <a:srgbClr val="1F2D3D"/>
                </a:solidFill>
                <a:latin typeface="Calibri"/>
              </a:rPr>
              <a:t>EVERYDAY RADIOACTIVE THINGS</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You already live with all of these — most are harmless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8" name="Table 17"/>
          <p:cNvGraphicFramePr>
            <a:graphicFrameLocks noGrp="1"/>
          </p:cNvGraphicFramePr>
          <p:nvPr/>
        </p:nvGraphicFramePr>
        <p:xfrm>
          <a:off x="548640" y="2697480"/>
          <a:ext cx="11064240" cy="301752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502920">
                <a:tc>
                  <a:txBody>
                    <a:bodyPr/>
                    <a:lstStyle/>
                    <a:p>
                      <a:pPr algn="l"/>
                      <a:r>
                        <a:rPr sz="1400" b="1">
                          <a:solidFill>
                            <a:srgbClr val="FFFFFF"/>
                          </a:solidFill>
                          <a:latin typeface="Calibri"/>
                        </a:rPr>
                        <a:t>Item</a:t>
                      </a:r>
                    </a:p>
                  </a:txBody>
                  <a:tcPr marL="128016" marT="54864" marB="36576">
                    <a:solidFill>
                      <a:srgbClr val="1A3C5E"/>
                    </a:solidFill>
                  </a:tcPr>
                </a:tc>
                <a:tc>
                  <a:txBody>
                    <a:bodyPr/>
                    <a:lstStyle/>
                    <a:p>
                      <a:pPr algn="l"/>
                      <a:r>
                        <a:rPr sz="1400" b="1">
                          <a:solidFill>
                            <a:srgbClr val="FFFFFF"/>
                          </a:solidFill>
                          <a:latin typeface="Calibri"/>
                        </a:rPr>
                        <a:t>Source</a:t>
                      </a:r>
                    </a:p>
                  </a:txBody>
                  <a:tcPr marL="128016" marT="54864" marB="36576">
                    <a:solidFill>
                      <a:srgbClr val="1A3C5E"/>
                    </a:solidFill>
                  </a:tcPr>
                </a:tc>
                <a:tc>
                  <a:txBody>
                    <a:bodyPr/>
                    <a:lstStyle/>
                    <a:p>
                      <a:pPr algn="l"/>
                      <a:r>
                        <a:rPr sz="1400" b="1">
                          <a:solidFill>
                            <a:srgbClr val="FFFFFF"/>
                          </a:solidFill>
                          <a:latin typeface="Calibri"/>
                        </a:rPr>
                        <a:t>Risk level</a:t>
                      </a:r>
                    </a:p>
                  </a:txBody>
                  <a:tcPr marL="128016" marT="54864" marB="36576">
                    <a:solidFill>
                      <a:srgbClr val="1A3C5E"/>
                    </a:solidFill>
                  </a:tcPr>
                </a:tc>
                <a:extLst>
                  <a:ext uri="{0D108BD9-81ED-4DB2-BD59-A6C34878D82A}">
                    <a16:rowId xmlns:a16="http://schemas.microsoft.com/office/drawing/2014/main" val="10000"/>
                  </a:ext>
                </a:extLst>
              </a:tr>
              <a:tr h="502920">
                <a:tc>
                  <a:txBody>
                    <a:bodyPr/>
                    <a:lstStyle/>
                    <a:p>
                      <a:pPr algn="l"/>
                      <a:r>
                        <a:rPr sz="1300">
                          <a:solidFill>
                            <a:srgbClr val="1F2D3D"/>
                          </a:solidFill>
                          <a:latin typeface="Calibri"/>
                        </a:rPr>
                        <a:t>Smoke detector</a:t>
                      </a:r>
                    </a:p>
                  </a:txBody>
                  <a:tcPr marL="128016" marT="54864" marB="36576">
                    <a:solidFill>
                      <a:srgbClr val="FFFFFF"/>
                    </a:solidFill>
                  </a:tcPr>
                </a:tc>
                <a:tc>
                  <a:txBody>
                    <a:bodyPr/>
                    <a:lstStyle/>
                    <a:p>
                      <a:pPr algn="l"/>
                      <a:r>
                        <a:rPr sz="1300">
                          <a:solidFill>
                            <a:srgbClr val="1F2D3D"/>
                          </a:solidFill>
                          <a:latin typeface="Calibri"/>
                        </a:rPr>
                        <a:t>Americium-241 inside</a:t>
                      </a:r>
                    </a:p>
                  </a:txBody>
                  <a:tcPr marL="128016" marT="54864" marB="36576">
                    <a:solidFill>
                      <a:srgbClr val="FFFFFF"/>
                    </a:solidFill>
                  </a:tcPr>
                </a:tc>
                <a:tc>
                  <a:txBody>
                    <a:bodyPr/>
                    <a:lstStyle/>
                    <a:p>
                      <a:pPr algn="l"/>
                      <a:r>
                        <a:rPr sz="1300" b="1">
                          <a:solidFill>
                            <a:srgbClr val="2D9C8E"/>
                          </a:solidFill>
                          <a:latin typeface="Calibri"/>
                        </a:rPr>
                        <a:t>Safe — sealed source</a:t>
                      </a:r>
                    </a:p>
                  </a:txBody>
                  <a:tcPr marL="128016" marT="54864" marB="36576">
                    <a:solidFill>
                      <a:srgbClr val="FFFFFF"/>
                    </a:solidFill>
                  </a:tcPr>
                </a:tc>
                <a:extLst>
                  <a:ext uri="{0D108BD9-81ED-4DB2-BD59-A6C34878D82A}">
                    <a16:rowId xmlns:a16="http://schemas.microsoft.com/office/drawing/2014/main" val="10001"/>
                  </a:ext>
                </a:extLst>
              </a:tr>
              <a:tr h="502920">
                <a:tc>
                  <a:txBody>
                    <a:bodyPr/>
                    <a:lstStyle/>
                    <a:p>
                      <a:pPr algn="l"/>
                      <a:r>
                        <a:rPr sz="1300">
                          <a:solidFill>
                            <a:srgbClr val="1F2D3D"/>
                          </a:solidFill>
                          <a:latin typeface="Calibri"/>
                        </a:rPr>
                        <a:t>Banana</a:t>
                      </a:r>
                    </a:p>
                  </a:txBody>
                  <a:tcPr marL="128016" marT="54864" marB="36576">
                    <a:solidFill>
                      <a:srgbClr val="F8F9FC"/>
                    </a:solidFill>
                  </a:tcPr>
                </a:tc>
                <a:tc>
                  <a:txBody>
                    <a:bodyPr/>
                    <a:lstStyle/>
                    <a:p>
                      <a:pPr algn="l"/>
                      <a:r>
                        <a:rPr sz="1300">
                          <a:solidFill>
                            <a:srgbClr val="1F2D3D"/>
                          </a:solidFill>
                          <a:latin typeface="Calibri"/>
                        </a:rPr>
                        <a:t>Potassium-40 (natural)</a:t>
                      </a:r>
                    </a:p>
                  </a:txBody>
                  <a:tcPr marL="128016" marT="54864" marB="36576">
                    <a:solidFill>
                      <a:srgbClr val="F8F9FC"/>
                    </a:solidFill>
                  </a:tcPr>
                </a:tc>
                <a:tc>
                  <a:txBody>
                    <a:bodyPr/>
                    <a:lstStyle/>
                    <a:p>
                      <a:pPr algn="l"/>
                      <a:r>
                        <a:rPr sz="1300" b="1">
                          <a:solidFill>
                            <a:srgbClr val="2D9C8E"/>
                          </a:solidFill>
                          <a:latin typeface="Calibri"/>
                        </a:rPr>
                        <a:t>Safe — tiny amount</a:t>
                      </a:r>
                    </a:p>
                  </a:txBody>
                  <a:tcPr marL="128016" marT="54864" marB="36576">
                    <a:solidFill>
                      <a:srgbClr val="F8F9FC"/>
                    </a:solidFill>
                  </a:tcPr>
                </a:tc>
                <a:extLst>
                  <a:ext uri="{0D108BD9-81ED-4DB2-BD59-A6C34878D82A}">
                    <a16:rowId xmlns:a16="http://schemas.microsoft.com/office/drawing/2014/main" val="10002"/>
                  </a:ext>
                </a:extLst>
              </a:tr>
              <a:tr h="502920">
                <a:tc>
                  <a:txBody>
                    <a:bodyPr/>
                    <a:lstStyle/>
                    <a:p>
                      <a:pPr algn="l"/>
                      <a:r>
                        <a:rPr sz="1300">
                          <a:solidFill>
                            <a:srgbClr val="1F2D3D"/>
                          </a:solidFill>
                          <a:latin typeface="Calibri"/>
                        </a:rPr>
                        <a:t>Old radium watch</a:t>
                      </a:r>
                    </a:p>
                  </a:txBody>
                  <a:tcPr marL="128016" marT="54864" marB="36576">
                    <a:solidFill>
                      <a:srgbClr val="FFFFFF"/>
                    </a:solidFill>
                  </a:tcPr>
                </a:tc>
                <a:tc>
                  <a:txBody>
                    <a:bodyPr/>
                    <a:lstStyle/>
                    <a:p>
                      <a:pPr algn="l"/>
                      <a:r>
                        <a:rPr sz="1300">
                          <a:solidFill>
                            <a:srgbClr val="1F2D3D"/>
                          </a:solidFill>
                          <a:latin typeface="Calibri"/>
                        </a:rPr>
                        <a:t>Radium-226 paint</a:t>
                      </a:r>
                    </a:p>
                  </a:txBody>
                  <a:tcPr marL="128016" marT="54864" marB="36576">
                    <a:solidFill>
                      <a:srgbClr val="FFFFFF"/>
                    </a:solidFill>
                  </a:tcPr>
                </a:tc>
                <a:tc>
                  <a:txBody>
                    <a:bodyPr/>
                    <a:lstStyle/>
                    <a:p>
                      <a:pPr algn="l"/>
                      <a:r>
                        <a:rPr sz="1300" b="1">
                          <a:solidFill>
                            <a:srgbClr val="FFA94D"/>
                          </a:solidFill>
                          <a:latin typeface="Calibri"/>
                        </a:rPr>
                        <a:t>Low if sealed; high if opened</a:t>
                      </a:r>
                    </a:p>
                  </a:txBody>
                  <a:tcPr marL="128016" marT="54864" marB="36576">
                    <a:solidFill>
                      <a:srgbClr val="FFFFFF"/>
                    </a:solidFill>
                  </a:tcPr>
                </a:tc>
                <a:extLst>
                  <a:ext uri="{0D108BD9-81ED-4DB2-BD59-A6C34878D82A}">
                    <a16:rowId xmlns:a16="http://schemas.microsoft.com/office/drawing/2014/main" val="10003"/>
                  </a:ext>
                </a:extLst>
              </a:tr>
              <a:tr h="502920">
                <a:tc>
                  <a:txBody>
                    <a:bodyPr/>
                    <a:lstStyle/>
                    <a:p>
                      <a:pPr algn="l"/>
                      <a:r>
                        <a:rPr sz="1300">
                          <a:solidFill>
                            <a:srgbClr val="1F2D3D"/>
                          </a:solidFill>
                          <a:latin typeface="Calibri"/>
                        </a:rPr>
                        <a:t>Granite countertop</a:t>
                      </a:r>
                    </a:p>
                  </a:txBody>
                  <a:tcPr marL="128016" marT="54864" marB="36576">
                    <a:solidFill>
                      <a:srgbClr val="F8F9FC"/>
                    </a:solidFill>
                  </a:tcPr>
                </a:tc>
                <a:tc>
                  <a:txBody>
                    <a:bodyPr/>
                    <a:lstStyle/>
                    <a:p>
                      <a:pPr algn="l"/>
                      <a:r>
                        <a:rPr sz="1300">
                          <a:solidFill>
                            <a:srgbClr val="1F2D3D"/>
                          </a:solidFill>
                          <a:latin typeface="Calibri"/>
                        </a:rPr>
                        <a:t>Trace uranium / thorium</a:t>
                      </a:r>
                    </a:p>
                  </a:txBody>
                  <a:tcPr marL="128016" marT="54864" marB="36576">
                    <a:solidFill>
                      <a:srgbClr val="F8F9FC"/>
                    </a:solidFill>
                  </a:tcPr>
                </a:tc>
                <a:tc>
                  <a:txBody>
                    <a:bodyPr/>
                    <a:lstStyle/>
                    <a:p>
                      <a:pPr algn="l"/>
                      <a:r>
                        <a:rPr sz="1300" b="1">
                          <a:solidFill>
                            <a:srgbClr val="2D9C8E"/>
                          </a:solidFill>
                          <a:latin typeface="Calibri"/>
                        </a:rPr>
                        <a:t>Safe — minimal exposure</a:t>
                      </a:r>
                    </a:p>
                  </a:txBody>
                  <a:tcPr marL="128016" marT="54864" marB="36576">
                    <a:solidFill>
                      <a:srgbClr val="F8F9FC"/>
                    </a:solidFill>
                  </a:tcPr>
                </a:tc>
                <a:extLst>
                  <a:ext uri="{0D108BD9-81ED-4DB2-BD59-A6C34878D82A}">
                    <a16:rowId xmlns:a16="http://schemas.microsoft.com/office/drawing/2014/main" val="10004"/>
                  </a:ext>
                </a:extLst>
              </a:tr>
              <a:tr h="502920">
                <a:tc>
                  <a:txBody>
                    <a:bodyPr/>
                    <a:lstStyle/>
                    <a:p>
                      <a:pPr algn="l"/>
                      <a:r>
                        <a:rPr sz="1300">
                          <a:solidFill>
                            <a:srgbClr val="1F2D3D"/>
                          </a:solidFill>
                          <a:latin typeface="Calibri"/>
                        </a:rPr>
                        <a:t>Basement air</a:t>
                      </a:r>
                    </a:p>
                  </a:txBody>
                  <a:tcPr marL="128016" marT="54864" marB="36576">
                    <a:solidFill>
                      <a:srgbClr val="FFFFFF"/>
                    </a:solidFill>
                  </a:tcPr>
                </a:tc>
                <a:tc>
                  <a:txBody>
                    <a:bodyPr/>
                    <a:lstStyle/>
                    <a:p>
                      <a:pPr algn="l"/>
                      <a:r>
                        <a:rPr sz="1300">
                          <a:solidFill>
                            <a:srgbClr val="1F2D3D"/>
                          </a:solidFill>
                          <a:latin typeface="Calibri"/>
                        </a:rPr>
                        <a:t>Radon from soil below house</a:t>
                      </a:r>
                    </a:p>
                  </a:txBody>
                  <a:tcPr marL="128016" marT="54864" marB="36576">
                    <a:solidFill>
                      <a:srgbClr val="FFFFFF"/>
                    </a:solidFill>
                  </a:tcPr>
                </a:tc>
                <a:tc>
                  <a:txBody>
                    <a:bodyPr/>
                    <a:lstStyle/>
                    <a:p>
                      <a:pPr algn="l"/>
                      <a:r>
                        <a:rPr sz="1300" b="1">
                          <a:solidFill>
                            <a:srgbClr val="C93540"/>
                          </a:solidFill>
                          <a:latin typeface="Calibri"/>
                        </a:rPr>
                        <a:t>Test — can cause lung cancer</a:t>
                      </a:r>
                    </a:p>
                  </a:txBody>
                  <a:tcPr marL="128016" marT="54864" marB="36576">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transition spd="med">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10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2798064" cy="457200"/>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2798064" cy="457200"/>
          </a:xfrm>
          <a:prstGeom prst="rect">
            <a:avLst/>
          </a:prstGeom>
          <a:noFill/>
        </p:spPr>
        <p:txBody>
          <a:bodyPr wrap="square" lIns="45720" tIns="18288" rIns="45720" bIns="18288" anchor="ctr">
            <a:spAutoFit/>
          </a:bodyPr>
          <a:lstStyle/>
          <a:p>
            <a:pPr algn="ctr"/>
            <a:r>
              <a:rPr sz="1300" b="1">
                <a:solidFill>
                  <a:srgbClr val="1F2D3D"/>
                </a:solidFill>
                <a:latin typeface="Calibri"/>
              </a:rPr>
              <a:t>OLD RADIUM WATCH</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A practical example: should you keep it?</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11094415" cy="3657600"/>
          </a:xfrm>
          <a:prstGeom prst="roundRect">
            <a:avLst/>
          </a:prstGeom>
          <a:solidFill>
            <a:srgbClr val="F8F9FC"/>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68680" y="2880360"/>
            <a:ext cx="10728655" cy="3383280"/>
          </a:xfrm>
          <a:prstGeom prst="rect">
            <a:avLst/>
          </a:prstGeom>
          <a:noFill/>
        </p:spPr>
        <p:txBody>
          <a:bodyPr wrap="square" lIns="45720" tIns="18288" rIns="45720">
            <a:spAutoFit/>
          </a:bodyPr>
          <a:lstStyle/>
          <a:p>
            <a:pPr algn="l">
              <a:lnSpc>
                <a:spcPct val="120000"/>
              </a:lnSpc>
              <a:spcAft>
                <a:spcPts val="800"/>
              </a:spcAft>
            </a:pPr>
            <a:r>
              <a:rPr sz="2000" b="1">
                <a:solidFill>
                  <a:srgbClr val="1A3C5E"/>
                </a:solidFill>
                <a:latin typeface="Calibri"/>
              </a:rPr>
              <a:t>✦  </a:t>
            </a:r>
            <a:r>
              <a:rPr sz="2000">
                <a:solidFill>
                  <a:srgbClr val="1F2D3D"/>
                </a:solidFill>
                <a:latin typeface="Calibri"/>
              </a:rPr>
              <a:t>Made between 1917 and ~1968. The dial glows because radium decays continuously.</a:t>
            </a:r>
          </a:p>
          <a:p>
            <a:pPr algn="l">
              <a:lnSpc>
                <a:spcPct val="120000"/>
              </a:lnSpc>
              <a:spcAft>
                <a:spcPts val="800"/>
              </a:spcAft>
            </a:pPr>
            <a:r>
              <a:rPr sz="2000" b="1">
                <a:solidFill>
                  <a:srgbClr val="1A3C5E"/>
                </a:solidFill>
                <a:latin typeface="Calibri"/>
              </a:rPr>
              <a:t>✦  </a:t>
            </a:r>
            <a:r>
              <a:rPr sz="2000">
                <a:solidFill>
                  <a:srgbClr val="FFD93D"/>
                </a:solidFill>
                <a:latin typeface="Calibri"/>
              </a:rPr>
              <a:t>Radium emits alpha particles — stopped by the watch crystal.</a:t>
            </a:r>
          </a:p>
          <a:p>
            <a:pPr algn="l">
              <a:lnSpc>
                <a:spcPct val="120000"/>
              </a:lnSpc>
              <a:spcAft>
                <a:spcPts val="800"/>
              </a:spcAft>
            </a:pPr>
            <a:r>
              <a:rPr sz="2000" b="1">
                <a:solidFill>
                  <a:srgbClr val="1A3C5E"/>
                </a:solidFill>
                <a:latin typeface="Calibri"/>
              </a:rPr>
              <a:t>✦  </a:t>
            </a:r>
            <a:r>
              <a:rPr sz="2000">
                <a:solidFill>
                  <a:srgbClr val="1F2D3D"/>
                </a:solidFill>
                <a:latin typeface="Calibri"/>
              </a:rPr>
              <a:t>Risk is LOW if the watch is sealed and you wear it occasionally.</a:t>
            </a:r>
          </a:p>
          <a:p>
            <a:pPr algn="l">
              <a:lnSpc>
                <a:spcPct val="120000"/>
              </a:lnSpc>
              <a:spcAft>
                <a:spcPts val="800"/>
              </a:spcAft>
            </a:pPr>
            <a:r>
              <a:rPr sz="2000" b="1">
                <a:solidFill>
                  <a:srgbClr val="1A3C5E"/>
                </a:solidFill>
                <a:latin typeface="Calibri"/>
              </a:rPr>
              <a:t>✦  </a:t>
            </a:r>
            <a:r>
              <a:rPr sz="2000">
                <a:solidFill>
                  <a:srgbClr val="FF6B6B"/>
                </a:solidFill>
                <a:latin typeface="Calibri"/>
              </a:rPr>
              <a:t>Risk is HIGH if you open the case (radium dust → inhalation → lung cancer).</a:t>
            </a:r>
          </a:p>
          <a:p>
            <a:pPr algn="l">
              <a:lnSpc>
                <a:spcPct val="120000"/>
              </a:lnSpc>
              <a:spcAft>
                <a:spcPts val="800"/>
              </a:spcAft>
            </a:pPr>
            <a:r>
              <a:rPr sz="2000" b="1">
                <a:solidFill>
                  <a:srgbClr val="1A3C5E"/>
                </a:solidFill>
                <a:latin typeface="Calibri"/>
              </a:rPr>
              <a:t>✦  </a:t>
            </a:r>
            <a:r>
              <a:rPr sz="2000">
                <a:solidFill>
                  <a:srgbClr val="1F2D3D"/>
                </a:solidFill>
                <a:latin typeface="Calibri"/>
              </a:rPr>
              <a:t>Bottom line: keep it as a keepsake, don't open it, don't wear it daily.</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11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1828800" cy="457200"/>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1828800" cy="457200"/>
          </a:xfrm>
          <a:prstGeom prst="rect">
            <a:avLst/>
          </a:prstGeom>
          <a:noFill/>
        </p:spPr>
        <p:txBody>
          <a:bodyPr wrap="square" lIns="45720" tIns="18288" rIns="45720" bIns="18288" anchor="ctr">
            <a:spAutoFit/>
          </a:bodyPr>
          <a:lstStyle/>
          <a:p>
            <a:pPr algn="ctr"/>
            <a:r>
              <a:rPr sz="1300" b="1">
                <a:solidFill>
                  <a:srgbClr val="1F2D3D"/>
                </a:solidFill>
                <a:latin typeface="Calibri"/>
              </a:rPr>
              <a:t>RADON</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The biggest residential radiation risk</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6949440" cy="3657600"/>
          </a:xfrm>
          <a:prstGeom prst="roundRect">
            <a:avLst/>
          </a:prstGeom>
          <a:solidFill>
            <a:srgbClr val="F8F9FC"/>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68680" y="2880360"/>
            <a:ext cx="6400800" cy="3383280"/>
          </a:xfrm>
          <a:prstGeom prst="rect">
            <a:avLst/>
          </a:prstGeom>
          <a:noFill/>
        </p:spPr>
        <p:txBody>
          <a:bodyPr wrap="square" lIns="45720" tIns="18288" rIns="45720">
            <a:spAutoFit/>
          </a:bodyPr>
          <a:lstStyle/>
          <a:p>
            <a:pPr algn="l">
              <a:lnSpc>
                <a:spcPct val="120000"/>
              </a:lnSpc>
              <a:spcAft>
                <a:spcPts val="800"/>
              </a:spcAft>
            </a:pPr>
            <a:r>
              <a:rPr sz="2000" b="1">
                <a:solidFill>
                  <a:srgbClr val="1A3C5E"/>
                </a:solidFill>
                <a:latin typeface="Calibri"/>
              </a:rPr>
              <a:t>✦  </a:t>
            </a:r>
            <a:r>
              <a:rPr sz="2000">
                <a:solidFill>
                  <a:srgbClr val="1F2D3D"/>
                </a:solidFill>
                <a:latin typeface="Calibri"/>
              </a:rPr>
              <a:t>Radon is a colourless, odourless gas from uranium in soil.</a:t>
            </a:r>
          </a:p>
          <a:p>
            <a:pPr algn="l">
              <a:lnSpc>
                <a:spcPct val="120000"/>
              </a:lnSpc>
              <a:spcAft>
                <a:spcPts val="800"/>
              </a:spcAft>
            </a:pPr>
            <a:r>
              <a:rPr sz="2000" b="1">
                <a:solidFill>
                  <a:srgbClr val="1A3C5E"/>
                </a:solidFill>
                <a:latin typeface="Calibri"/>
              </a:rPr>
              <a:t>✦  </a:t>
            </a:r>
            <a:r>
              <a:rPr sz="2000">
                <a:solidFill>
                  <a:srgbClr val="1F2D3D"/>
                </a:solidFill>
                <a:latin typeface="Calibri"/>
              </a:rPr>
              <a:t>It seeps into basements and crawlspaces.</a:t>
            </a:r>
          </a:p>
          <a:p>
            <a:pPr algn="l">
              <a:lnSpc>
                <a:spcPct val="120000"/>
              </a:lnSpc>
              <a:spcAft>
                <a:spcPts val="800"/>
              </a:spcAft>
            </a:pPr>
            <a:r>
              <a:rPr sz="2000" b="1">
                <a:solidFill>
                  <a:srgbClr val="1A3C5E"/>
                </a:solidFill>
                <a:latin typeface="Calibri"/>
              </a:rPr>
              <a:t>✦  </a:t>
            </a:r>
            <a:r>
              <a:rPr sz="2000">
                <a:solidFill>
                  <a:srgbClr val="FF6B6B"/>
                </a:solidFill>
                <a:latin typeface="Calibri"/>
              </a:rPr>
              <a:t>#1 cause of lung cancer in non-smokers — kills ~21,000 Americans/year.</a:t>
            </a:r>
          </a:p>
          <a:p>
            <a:pPr algn="l">
              <a:lnSpc>
                <a:spcPct val="120000"/>
              </a:lnSpc>
              <a:spcAft>
                <a:spcPts val="800"/>
              </a:spcAft>
            </a:pPr>
            <a:r>
              <a:rPr sz="2000" b="1">
                <a:solidFill>
                  <a:srgbClr val="1A3C5E"/>
                </a:solidFill>
                <a:latin typeface="Calibri"/>
              </a:rPr>
              <a:t>✦  </a:t>
            </a:r>
            <a:r>
              <a:rPr sz="2000">
                <a:solidFill>
                  <a:srgbClr val="1F2D3D"/>
                </a:solidFill>
                <a:latin typeface="Calibri"/>
              </a:rPr>
              <a:t>Test kits cost $15-30. Place for 2-7 days, mail to lab, get results.</a:t>
            </a:r>
          </a:p>
          <a:p>
            <a:pPr algn="l">
              <a:lnSpc>
                <a:spcPct val="120000"/>
              </a:lnSpc>
              <a:spcAft>
                <a:spcPts val="800"/>
              </a:spcAft>
            </a:pPr>
            <a:r>
              <a:rPr sz="2000" b="1">
                <a:solidFill>
                  <a:srgbClr val="1A3C5E"/>
                </a:solidFill>
                <a:latin typeface="Calibri"/>
              </a:rPr>
              <a:t>✦  </a:t>
            </a:r>
            <a:r>
              <a:rPr sz="2000">
                <a:solidFill>
                  <a:srgbClr val="4ECDC4"/>
                </a:solidFill>
                <a:latin typeface="Calibri"/>
              </a:rPr>
              <a:t>Above 4.0 pCi/L: install a mitigation system ($800-1500, 99% reduction).</a:t>
            </a:r>
          </a:p>
        </p:txBody>
      </p:sp>
      <p:sp>
        <p:nvSpPr>
          <p:cNvPr id="20" name="Rounded Rectangle 19"/>
          <p:cNvSpPr/>
          <p:nvPr/>
        </p:nvSpPr>
        <p:spPr>
          <a:xfrm>
            <a:off x="7772400" y="2697480"/>
            <a:ext cx="3931920" cy="3657600"/>
          </a:xfrm>
          <a:prstGeom prst="roundRect">
            <a:avLst/>
          </a:prstGeom>
          <a:solidFill>
            <a:srgbClr val="FFD93D"/>
          </a:solidFill>
          <a:ln w="25400">
            <a:solidFill>
              <a:srgbClr val="FFA9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955279" y="2880360"/>
            <a:ext cx="3566160" cy="365760"/>
          </a:xfrm>
          <a:prstGeom prst="rect">
            <a:avLst/>
          </a:prstGeom>
          <a:noFill/>
        </p:spPr>
        <p:txBody>
          <a:bodyPr wrap="square" lIns="45720" tIns="18288" rIns="45720" bIns="18288" anchor="t">
            <a:spAutoFit/>
          </a:bodyPr>
          <a:lstStyle/>
          <a:p>
            <a:pPr algn="l"/>
            <a:r>
              <a:rPr sz="1200" b="1">
                <a:solidFill>
                  <a:srgbClr val="1F2D3D"/>
                </a:solidFill>
                <a:latin typeface="Calibri"/>
              </a:rPr>
              <a:t>💡  ACTION</a:t>
            </a:r>
          </a:p>
        </p:txBody>
      </p:sp>
      <p:sp>
        <p:nvSpPr>
          <p:cNvPr id="22" name="TextBox 21"/>
          <p:cNvSpPr txBox="1"/>
          <p:nvPr/>
        </p:nvSpPr>
        <p:spPr>
          <a:xfrm>
            <a:off x="7955279" y="3383280"/>
            <a:ext cx="3566160" cy="2743200"/>
          </a:xfrm>
          <a:prstGeom prst="rect">
            <a:avLst/>
          </a:prstGeom>
          <a:noFill/>
        </p:spPr>
        <p:txBody>
          <a:bodyPr wrap="square" lIns="45720" tIns="18288" rIns="45720" bIns="18288" anchor="t">
            <a:spAutoFit/>
          </a:bodyPr>
          <a:lstStyle/>
          <a:p>
            <a:pPr algn="l"/>
            <a:r>
              <a:rPr sz="1600" b="0">
                <a:solidFill>
                  <a:srgbClr val="1F2D3D"/>
                </a:solidFill>
                <a:latin typeface="Calibri"/>
              </a:rPr>
              <a:t>Test your home — even if your neighbour's home tested fine. Radon varies house-to-house.</a:t>
            </a:r>
          </a:p>
        </p:txBody>
      </p:sp>
    </p:spTree>
  </p:cSld>
  <p:clrMapOvr>
    <a:masterClrMapping/>
  </p:clrMapOvr>
  <p:transition spd="med">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12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2505456" cy="457200"/>
          </a:xfrm>
          <a:prstGeom prst="roundRect">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2505456" cy="457200"/>
          </a:xfrm>
          <a:prstGeom prst="rect">
            <a:avLst/>
          </a:prstGeom>
          <a:noFill/>
        </p:spPr>
        <p:txBody>
          <a:bodyPr wrap="square" lIns="45720" tIns="18288" rIns="45720" bIns="18288" anchor="ctr">
            <a:spAutoFit/>
          </a:bodyPr>
          <a:lstStyle/>
          <a:p>
            <a:pPr algn="ctr"/>
            <a:r>
              <a:rPr sz="1300" b="1">
                <a:solidFill>
                  <a:srgbClr val="1F2D3D"/>
                </a:solidFill>
                <a:latin typeface="Calibri"/>
              </a:rPr>
              <a:t>⚛ ATOM EXAMPLE</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Carbon: the backbone of life</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029200" y="2697480"/>
            <a:ext cx="6400800" cy="3657600"/>
          </a:xfrm>
          <a:prstGeom prst="roundRect">
            <a:avLst/>
          </a:prstGeom>
          <a:solidFill>
            <a:srgbClr val="F8F9FC"/>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7269480" y="3474720"/>
            <a:ext cx="1920240" cy="1920240"/>
          </a:xfrm>
          <a:prstGeom prst="ellipse">
            <a:avLst/>
          </a:prstGeom>
          <a:noFill/>
          <a:ln w="19050">
            <a:solidFill>
              <a:srgbClr val="FF6B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8110727" y="3355848"/>
            <a:ext cx="237744" cy="237744"/>
          </a:xfrm>
          <a:prstGeom prst="ellipse">
            <a:avLst/>
          </a:prstGeom>
          <a:solidFill>
            <a:srgbClr val="1A3C5E"/>
          </a:solidFill>
          <a:ln w="127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110727" y="3355848"/>
            <a:ext cx="237744" cy="237744"/>
          </a:xfrm>
          <a:prstGeom prst="rect">
            <a:avLst/>
          </a:prstGeom>
          <a:noFill/>
        </p:spPr>
        <p:txBody>
          <a:bodyPr wrap="square" lIns="45720" tIns="18288" rIns="45720" bIns="18288" anchor="ctr">
            <a:spAutoFit/>
          </a:bodyPr>
          <a:lstStyle/>
          <a:p>
            <a:pPr algn="ctr"/>
            <a:r>
              <a:rPr sz="800" b="1">
                <a:solidFill>
                  <a:srgbClr val="FFFFFF"/>
                </a:solidFill>
                <a:latin typeface="Calibri"/>
              </a:rPr>
              <a:t>e⁻</a:t>
            </a:r>
          </a:p>
        </p:txBody>
      </p:sp>
      <p:sp>
        <p:nvSpPr>
          <p:cNvPr id="22" name="Oval 21"/>
          <p:cNvSpPr/>
          <p:nvPr/>
        </p:nvSpPr>
        <p:spPr>
          <a:xfrm>
            <a:off x="8110727" y="5276088"/>
            <a:ext cx="237744" cy="237744"/>
          </a:xfrm>
          <a:prstGeom prst="ellipse">
            <a:avLst/>
          </a:prstGeom>
          <a:solidFill>
            <a:srgbClr val="1A3C5E"/>
          </a:solidFill>
          <a:ln w="127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110727" y="5276088"/>
            <a:ext cx="237744" cy="237744"/>
          </a:xfrm>
          <a:prstGeom prst="rect">
            <a:avLst/>
          </a:prstGeom>
          <a:noFill/>
        </p:spPr>
        <p:txBody>
          <a:bodyPr wrap="square" lIns="45720" tIns="18288" rIns="45720" bIns="18288" anchor="ctr">
            <a:spAutoFit/>
          </a:bodyPr>
          <a:lstStyle/>
          <a:p>
            <a:pPr algn="ctr"/>
            <a:r>
              <a:rPr sz="800" b="1">
                <a:solidFill>
                  <a:srgbClr val="FFFFFF"/>
                </a:solidFill>
                <a:latin typeface="Calibri"/>
              </a:rPr>
              <a:t>e⁻</a:t>
            </a:r>
          </a:p>
        </p:txBody>
      </p:sp>
      <p:sp>
        <p:nvSpPr>
          <p:cNvPr id="24" name="Oval 23"/>
          <p:cNvSpPr/>
          <p:nvPr/>
        </p:nvSpPr>
        <p:spPr>
          <a:xfrm>
            <a:off x="6812280" y="3017520"/>
            <a:ext cx="2834640" cy="2834640"/>
          </a:xfrm>
          <a:prstGeom prst="ellipse">
            <a:avLst/>
          </a:prstGeom>
          <a:noFill/>
          <a:ln w="19050">
            <a:solidFill>
              <a:srgbClr val="74C0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110727" y="2898648"/>
            <a:ext cx="237744" cy="237744"/>
          </a:xfrm>
          <a:prstGeom prst="ellipse">
            <a:avLst/>
          </a:prstGeom>
          <a:solidFill>
            <a:srgbClr val="1A3C5E"/>
          </a:solidFill>
          <a:ln w="127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110727" y="2898648"/>
            <a:ext cx="237744" cy="237744"/>
          </a:xfrm>
          <a:prstGeom prst="rect">
            <a:avLst/>
          </a:prstGeom>
          <a:noFill/>
        </p:spPr>
        <p:txBody>
          <a:bodyPr wrap="square" lIns="45720" tIns="18288" rIns="45720" bIns="18288" anchor="ctr">
            <a:spAutoFit/>
          </a:bodyPr>
          <a:lstStyle/>
          <a:p>
            <a:pPr algn="ctr"/>
            <a:r>
              <a:rPr sz="800" b="1">
                <a:solidFill>
                  <a:srgbClr val="FFFFFF"/>
                </a:solidFill>
                <a:latin typeface="Calibri"/>
              </a:rPr>
              <a:t>e⁻</a:t>
            </a:r>
          </a:p>
        </p:txBody>
      </p:sp>
      <p:sp>
        <p:nvSpPr>
          <p:cNvPr id="27" name="Oval 26"/>
          <p:cNvSpPr/>
          <p:nvPr/>
        </p:nvSpPr>
        <p:spPr>
          <a:xfrm>
            <a:off x="9528048" y="4315968"/>
            <a:ext cx="237744" cy="237744"/>
          </a:xfrm>
          <a:prstGeom prst="ellipse">
            <a:avLst/>
          </a:prstGeom>
          <a:solidFill>
            <a:srgbClr val="1A3C5E"/>
          </a:solidFill>
          <a:ln w="127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528048" y="4315968"/>
            <a:ext cx="237744" cy="237744"/>
          </a:xfrm>
          <a:prstGeom prst="rect">
            <a:avLst/>
          </a:prstGeom>
          <a:noFill/>
        </p:spPr>
        <p:txBody>
          <a:bodyPr wrap="square" lIns="45720" tIns="18288" rIns="45720" bIns="18288" anchor="ctr">
            <a:spAutoFit/>
          </a:bodyPr>
          <a:lstStyle/>
          <a:p>
            <a:pPr algn="ctr"/>
            <a:r>
              <a:rPr sz="800" b="1">
                <a:solidFill>
                  <a:srgbClr val="FFFFFF"/>
                </a:solidFill>
                <a:latin typeface="Calibri"/>
              </a:rPr>
              <a:t>e⁻</a:t>
            </a:r>
          </a:p>
        </p:txBody>
      </p:sp>
      <p:sp>
        <p:nvSpPr>
          <p:cNvPr id="29" name="Oval 28"/>
          <p:cNvSpPr/>
          <p:nvPr/>
        </p:nvSpPr>
        <p:spPr>
          <a:xfrm>
            <a:off x="8110727" y="5733288"/>
            <a:ext cx="237744" cy="237744"/>
          </a:xfrm>
          <a:prstGeom prst="ellipse">
            <a:avLst/>
          </a:prstGeom>
          <a:solidFill>
            <a:srgbClr val="1A3C5E"/>
          </a:solidFill>
          <a:ln w="127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110727" y="5733288"/>
            <a:ext cx="237744" cy="237744"/>
          </a:xfrm>
          <a:prstGeom prst="rect">
            <a:avLst/>
          </a:prstGeom>
          <a:noFill/>
        </p:spPr>
        <p:txBody>
          <a:bodyPr wrap="square" lIns="45720" tIns="18288" rIns="45720" bIns="18288" anchor="ctr">
            <a:spAutoFit/>
          </a:bodyPr>
          <a:lstStyle/>
          <a:p>
            <a:pPr algn="ctr"/>
            <a:r>
              <a:rPr sz="800" b="1">
                <a:solidFill>
                  <a:srgbClr val="FFFFFF"/>
                </a:solidFill>
                <a:latin typeface="Calibri"/>
              </a:rPr>
              <a:t>e⁻</a:t>
            </a:r>
          </a:p>
        </p:txBody>
      </p:sp>
      <p:sp>
        <p:nvSpPr>
          <p:cNvPr id="31" name="Oval 30"/>
          <p:cNvSpPr/>
          <p:nvPr/>
        </p:nvSpPr>
        <p:spPr>
          <a:xfrm>
            <a:off x="6693408" y="4315968"/>
            <a:ext cx="237744" cy="237744"/>
          </a:xfrm>
          <a:prstGeom prst="ellipse">
            <a:avLst/>
          </a:prstGeom>
          <a:solidFill>
            <a:srgbClr val="1A3C5E"/>
          </a:solidFill>
          <a:ln w="127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693408" y="4315968"/>
            <a:ext cx="237744" cy="237744"/>
          </a:xfrm>
          <a:prstGeom prst="rect">
            <a:avLst/>
          </a:prstGeom>
          <a:noFill/>
        </p:spPr>
        <p:txBody>
          <a:bodyPr wrap="square" lIns="45720" tIns="18288" rIns="45720" bIns="18288" anchor="ctr">
            <a:spAutoFit/>
          </a:bodyPr>
          <a:lstStyle/>
          <a:p>
            <a:pPr algn="ctr"/>
            <a:r>
              <a:rPr sz="800" b="1">
                <a:solidFill>
                  <a:srgbClr val="FFFFFF"/>
                </a:solidFill>
                <a:latin typeface="Calibri"/>
              </a:rPr>
              <a:t>e⁻</a:t>
            </a:r>
          </a:p>
        </p:txBody>
      </p:sp>
      <p:sp>
        <p:nvSpPr>
          <p:cNvPr id="33" name="Oval 32"/>
          <p:cNvSpPr/>
          <p:nvPr/>
        </p:nvSpPr>
        <p:spPr>
          <a:xfrm>
            <a:off x="7818120" y="4023359"/>
            <a:ext cx="822960" cy="822960"/>
          </a:xfrm>
          <a:prstGeom prst="ellipse">
            <a:avLst/>
          </a:prstGeom>
          <a:solidFill>
            <a:srgbClr val="FF6B6B"/>
          </a:solidFill>
          <a:ln w="25400">
            <a:solidFill>
              <a:srgbClr val="C935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818120" y="4023359"/>
            <a:ext cx="822960" cy="822960"/>
          </a:xfrm>
          <a:prstGeom prst="rect">
            <a:avLst/>
          </a:prstGeom>
          <a:noFill/>
        </p:spPr>
        <p:txBody>
          <a:bodyPr wrap="square" lIns="45720" tIns="18288" rIns="45720" bIns="18288" anchor="ctr">
            <a:spAutoFit/>
          </a:bodyPr>
          <a:lstStyle/>
          <a:p>
            <a:pPr algn="ctr"/>
            <a:r>
              <a:rPr sz="1100" b="1">
                <a:solidFill>
                  <a:srgbClr val="FFFFFF"/>
                </a:solidFill>
                <a:latin typeface="Calibri"/>
              </a:rPr>
              <a:t>6p
6n</a:t>
            </a:r>
          </a:p>
        </p:txBody>
      </p:sp>
      <p:sp>
        <p:nvSpPr>
          <p:cNvPr id="35" name="TextBox 34"/>
          <p:cNvSpPr txBox="1"/>
          <p:nvPr/>
        </p:nvSpPr>
        <p:spPr>
          <a:xfrm>
            <a:off x="5029200" y="5760720"/>
            <a:ext cx="6400800" cy="365760"/>
          </a:xfrm>
          <a:prstGeom prst="rect">
            <a:avLst/>
          </a:prstGeom>
          <a:noFill/>
        </p:spPr>
        <p:txBody>
          <a:bodyPr wrap="square" lIns="45720" tIns="18288" rIns="45720" bIns="18288" anchor="t">
            <a:spAutoFit/>
          </a:bodyPr>
          <a:lstStyle/>
          <a:p>
            <a:pPr algn="ctr"/>
            <a:r>
              <a:rPr sz="1800" b="1">
                <a:solidFill>
                  <a:srgbClr val="1A3C5E"/>
                </a:solidFill>
                <a:latin typeface="Calibri"/>
              </a:rPr>
              <a:t>Carbon ¹²C</a:t>
            </a:r>
          </a:p>
        </p:txBody>
      </p:sp>
      <p:sp>
        <p:nvSpPr>
          <p:cNvPr id="36" name="Rounded Rectangle 35"/>
          <p:cNvSpPr/>
          <p:nvPr/>
        </p:nvSpPr>
        <p:spPr>
          <a:xfrm>
            <a:off x="548640" y="2697480"/>
            <a:ext cx="4206240" cy="3657600"/>
          </a:xfrm>
          <a:prstGeom prst="roundRect">
            <a:avLst/>
          </a:prstGeom>
          <a:solidFill>
            <a:srgbClr val="FFFFFF"/>
          </a:solidFill>
          <a:ln w="25400">
            <a:solidFill>
              <a:srgbClr val="1A3C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ounded Rectangle 36"/>
          <p:cNvSpPr/>
          <p:nvPr/>
        </p:nvSpPr>
        <p:spPr>
          <a:xfrm>
            <a:off x="548640" y="2697480"/>
            <a:ext cx="4206240" cy="502920"/>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548640" y="2697480"/>
            <a:ext cx="4206240" cy="502920"/>
          </a:xfrm>
          <a:prstGeom prst="rect">
            <a:avLst/>
          </a:prstGeom>
          <a:noFill/>
        </p:spPr>
        <p:txBody>
          <a:bodyPr wrap="square" lIns="45720" tIns="18288" rIns="45720" bIns="18288" anchor="ctr">
            <a:spAutoFit/>
          </a:bodyPr>
          <a:lstStyle/>
          <a:p>
            <a:pPr algn="ctr"/>
            <a:r>
              <a:rPr sz="1300" b="1">
                <a:solidFill>
                  <a:srgbClr val="FFFFFF"/>
                </a:solidFill>
                <a:latin typeface="Calibri"/>
              </a:rPr>
              <a:t>⚛  ATOM PROFILE</a:t>
            </a:r>
          </a:p>
        </p:txBody>
      </p:sp>
      <p:sp>
        <p:nvSpPr>
          <p:cNvPr id="39" name="TextBox 38"/>
          <p:cNvSpPr txBox="1"/>
          <p:nvPr/>
        </p:nvSpPr>
        <p:spPr>
          <a:xfrm>
            <a:off x="777240" y="3337560"/>
            <a:ext cx="1920240" cy="365760"/>
          </a:xfrm>
          <a:prstGeom prst="rect">
            <a:avLst/>
          </a:prstGeom>
          <a:noFill/>
        </p:spPr>
        <p:txBody>
          <a:bodyPr wrap="square" lIns="45720" tIns="18288" rIns="45720" bIns="18288" anchor="t">
            <a:spAutoFit/>
          </a:bodyPr>
          <a:lstStyle/>
          <a:p>
            <a:pPr algn="l"/>
            <a:r>
              <a:rPr sz="1200" b="0">
                <a:solidFill>
                  <a:srgbClr val="8D99AE"/>
                </a:solidFill>
                <a:latin typeface="Calibri"/>
              </a:rPr>
              <a:t>Element</a:t>
            </a:r>
          </a:p>
        </p:txBody>
      </p:sp>
      <p:sp>
        <p:nvSpPr>
          <p:cNvPr id="40" name="TextBox 39"/>
          <p:cNvSpPr txBox="1"/>
          <p:nvPr/>
        </p:nvSpPr>
        <p:spPr>
          <a:xfrm>
            <a:off x="2697480" y="3337560"/>
            <a:ext cx="1920240" cy="365760"/>
          </a:xfrm>
          <a:prstGeom prst="rect">
            <a:avLst/>
          </a:prstGeom>
          <a:noFill/>
        </p:spPr>
        <p:txBody>
          <a:bodyPr wrap="square" lIns="45720" tIns="18288" rIns="45720" bIns="18288" anchor="t">
            <a:spAutoFit/>
          </a:bodyPr>
          <a:lstStyle/>
          <a:p>
            <a:pPr algn="l"/>
            <a:r>
              <a:rPr sz="1400" b="1">
                <a:solidFill>
                  <a:srgbClr val="1A3C5E"/>
                </a:solidFill>
                <a:latin typeface="Calibri"/>
              </a:rPr>
              <a:t>Carbon ¹²C</a:t>
            </a:r>
          </a:p>
        </p:txBody>
      </p:sp>
      <p:sp>
        <p:nvSpPr>
          <p:cNvPr id="41" name="TextBox 40"/>
          <p:cNvSpPr txBox="1"/>
          <p:nvPr/>
        </p:nvSpPr>
        <p:spPr>
          <a:xfrm>
            <a:off x="777240" y="3749039"/>
            <a:ext cx="1920240" cy="365760"/>
          </a:xfrm>
          <a:prstGeom prst="rect">
            <a:avLst/>
          </a:prstGeom>
          <a:noFill/>
        </p:spPr>
        <p:txBody>
          <a:bodyPr wrap="square" lIns="45720" tIns="18288" rIns="45720" bIns="18288" anchor="t">
            <a:spAutoFit/>
          </a:bodyPr>
          <a:lstStyle/>
          <a:p>
            <a:pPr algn="l"/>
            <a:r>
              <a:rPr sz="1200" b="0">
                <a:solidFill>
                  <a:srgbClr val="8D99AE"/>
                </a:solidFill>
                <a:latin typeface="Calibri"/>
              </a:rPr>
              <a:t>Protons (p⁺)</a:t>
            </a:r>
          </a:p>
        </p:txBody>
      </p:sp>
      <p:sp>
        <p:nvSpPr>
          <p:cNvPr id="42" name="TextBox 41"/>
          <p:cNvSpPr txBox="1"/>
          <p:nvPr/>
        </p:nvSpPr>
        <p:spPr>
          <a:xfrm>
            <a:off x="2697480" y="3749039"/>
            <a:ext cx="1920240" cy="365760"/>
          </a:xfrm>
          <a:prstGeom prst="rect">
            <a:avLst/>
          </a:prstGeom>
          <a:noFill/>
        </p:spPr>
        <p:txBody>
          <a:bodyPr wrap="square" lIns="45720" tIns="18288" rIns="45720" bIns="18288" anchor="t">
            <a:spAutoFit/>
          </a:bodyPr>
          <a:lstStyle/>
          <a:p>
            <a:pPr algn="l"/>
            <a:r>
              <a:rPr sz="1400" b="1">
                <a:solidFill>
                  <a:srgbClr val="C93540"/>
                </a:solidFill>
                <a:latin typeface="Calibri"/>
              </a:rPr>
              <a:t>6</a:t>
            </a:r>
          </a:p>
        </p:txBody>
      </p:sp>
      <p:sp>
        <p:nvSpPr>
          <p:cNvPr id="43" name="TextBox 42"/>
          <p:cNvSpPr txBox="1"/>
          <p:nvPr/>
        </p:nvSpPr>
        <p:spPr>
          <a:xfrm>
            <a:off x="777240" y="4160520"/>
            <a:ext cx="1920240" cy="365760"/>
          </a:xfrm>
          <a:prstGeom prst="rect">
            <a:avLst/>
          </a:prstGeom>
          <a:noFill/>
        </p:spPr>
        <p:txBody>
          <a:bodyPr wrap="square" lIns="45720" tIns="18288" rIns="45720" bIns="18288" anchor="t">
            <a:spAutoFit/>
          </a:bodyPr>
          <a:lstStyle/>
          <a:p>
            <a:pPr algn="l"/>
            <a:r>
              <a:rPr sz="1200" b="0">
                <a:solidFill>
                  <a:srgbClr val="8D99AE"/>
                </a:solidFill>
                <a:latin typeface="Calibri"/>
              </a:rPr>
              <a:t>Neutrons (n⁰)</a:t>
            </a:r>
          </a:p>
        </p:txBody>
      </p:sp>
      <p:sp>
        <p:nvSpPr>
          <p:cNvPr id="44" name="TextBox 43"/>
          <p:cNvSpPr txBox="1"/>
          <p:nvPr/>
        </p:nvSpPr>
        <p:spPr>
          <a:xfrm>
            <a:off x="2697480" y="4160520"/>
            <a:ext cx="1920240" cy="365760"/>
          </a:xfrm>
          <a:prstGeom prst="rect">
            <a:avLst/>
          </a:prstGeom>
          <a:noFill/>
        </p:spPr>
        <p:txBody>
          <a:bodyPr wrap="square" lIns="45720" tIns="18288" rIns="45720" bIns="18288" anchor="t">
            <a:spAutoFit/>
          </a:bodyPr>
          <a:lstStyle/>
          <a:p>
            <a:pPr algn="l"/>
            <a:r>
              <a:rPr sz="1400" b="1">
                <a:solidFill>
                  <a:srgbClr val="8D99AE"/>
                </a:solidFill>
                <a:latin typeface="Calibri"/>
              </a:rPr>
              <a:t>6</a:t>
            </a:r>
          </a:p>
        </p:txBody>
      </p:sp>
      <p:sp>
        <p:nvSpPr>
          <p:cNvPr id="45" name="TextBox 44"/>
          <p:cNvSpPr txBox="1"/>
          <p:nvPr/>
        </p:nvSpPr>
        <p:spPr>
          <a:xfrm>
            <a:off x="777240" y="4572000"/>
            <a:ext cx="1920240" cy="365760"/>
          </a:xfrm>
          <a:prstGeom prst="rect">
            <a:avLst/>
          </a:prstGeom>
          <a:noFill/>
        </p:spPr>
        <p:txBody>
          <a:bodyPr wrap="square" lIns="45720" tIns="18288" rIns="45720" bIns="18288" anchor="t">
            <a:spAutoFit/>
          </a:bodyPr>
          <a:lstStyle/>
          <a:p>
            <a:pPr algn="l"/>
            <a:r>
              <a:rPr sz="1200" b="0">
                <a:solidFill>
                  <a:srgbClr val="8D99AE"/>
                </a:solidFill>
                <a:latin typeface="Calibri"/>
              </a:rPr>
              <a:t>Electrons (e⁻)</a:t>
            </a:r>
          </a:p>
        </p:txBody>
      </p:sp>
      <p:sp>
        <p:nvSpPr>
          <p:cNvPr id="46" name="TextBox 45"/>
          <p:cNvSpPr txBox="1"/>
          <p:nvPr/>
        </p:nvSpPr>
        <p:spPr>
          <a:xfrm>
            <a:off x="2697480" y="4572000"/>
            <a:ext cx="1920240" cy="365760"/>
          </a:xfrm>
          <a:prstGeom prst="rect">
            <a:avLst/>
          </a:prstGeom>
          <a:noFill/>
        </p:spPr>
        <p:txBody>
          <a:bodyPr wrap="square" lIns="45720" tIns="18288" rIns="45720" bIns="18288" anchor="t">
            <a:spAutoFit/>
          </a:bodyPr>
          <a:lstStyle/>
          <a:p>
            <a:pPr algn="l"/>
            <a:r>
              <a:rPr sz="1400" b="1">
                <a:solidFill>
                  <a:srgbClr val="1A3C5E"/>
                </a:solidFill>
                <a:latin typeface="Calibri"/>
              </a:rPr>
              <a:t>6</a:t>
            </a:r>
          </a:p>
        </p:txBody>
      </p:sp>
      <p:sp>
        <p:nvSpPr>
          <p:cNvPr id="47" name="TextBox 46"/>
          <p:cNvSpPr txBox="1"/>
          <p:nvPr/>
        </p:nvSpPr>
        <p:spPr>
          <a:xfrm>
            <a:off x="777240" y="4983480"/>
            <a:ext cx="1920240" cy="365760"/>
          </a:xfrm>
          <a:prstGeom prst="rect">
            <a:avLst/>
          </a:prstGeom>
          <a:noFill/>
        </p:spPr>
        <p:txBody>
          <a:bodyPr wrap="square" lIns="45720" tIns="18288" rIns="45720" bIns="18288" anchor="t">
            <a:spAutoFit/>
          </a:bodyPr>
          <a:lstStyle/>
          <a:p>
            <a:pPr algn="l"/>
            <a:r>
              <a:rPr sz="1200" b="0">
                <a:solidFill>
                  <a:srgbClr val="8D99AE"/>
                </a:solidFill>
                <a:latin typeface="Calibri"/>
              </a:rPr>
              <a:t>Mass number</a:t>
            </a:r>
          </a:p>
        </p:txBody>
      </p:sp>
      <p:sp>
        <p:nvSpPr>
          <p:cNvPr id="48" name="TextBox 47"/>
          <p:cNvSpPr txBox="1"/>
          <p:nvPr/>
        </p:nvSpPr>
        <p:spPr>
          <a:xfrm>
            <a:off x="2697480" y="4983480"/>
            <a:ext cx="1920240" cy="365760"/>
          </a:xfrm>
          <a:prstGeom prst="rect">
            <a:avLst/>
          </a:prstGeom>
          <a:noFill/>
        </p:spPr>
        <p:txBody>
          <a:bodyPr wrap="square" lIns="45720" tIns="18288" rIns="45720" bIns="18288" anchor="t">
            <a:spAutoFit/>
          </a:bodyPr>
          <a:lstStyle/>
          <a:p>
            <a:pPr algn="l"/>
            <a:r>
              <a:rPr sz="1400" b="1">
                <a:solidFill>
                  <a:srgbClr val="FFA94D"/>
                </a:solidFill>
                <a:latin typeface="Calibri"/>
              </a:rPr>
              <a:t>12</a:t>
            </a:r>
          </a:p>
        </p:txBody>
      </p:sp>
      <p:sp>
        <p:nvSpPr>
          <p:cNvPr id="49" name="TextBox 48"/>
          <p:cNvSpPr txBox="1"/>
          <p:nvPr/>
        </p:nvSpPr>
        <p:spPr>
          <a:xfrm>
            <a:off x="777240" y="5394960"/>
            <a:ext cx="1920240" cy="365760"/>
          </a:xfrm>
          <a:prstGeom prst="rect">
            <a:avLst/>
          </a:prstGeom>
          <a:noFill/>
        </p:spPr>
        <p:txBody>
          <a:bodyPr wrap="square" lIns="45720" tIns="18288" rIns="45720" bIns="18288" anchor="t">
            <a:spAutoFit/>
          </a:bodyPr>
          <a:lstStyle/>
          <a:p>
            <a:pPr algn="l"/>
            <a:r>
              <a:rPr sz="1200" b="0">
                <a:solidFill>
                  <a:srgbClr val="8D99AE"/>
                </a:solidFill>
                <a:latin typeface="Calibri"/>
              </a:rPr>
              <a:t>Shell layout</a:t>
            </a:r>
          </a:p>
        </p:txBody>
      </p:sp>
      <p:sp>
        <p:nvSpPr>
          <p:cNvPr id="50" name="TextBox 49"/>
          <p:cNvSpPr txBox="1"/>
          <p:nvPr/>
        </p:nvSpPr>
        <p:spPr>
          <a:xfrm>
            <a:off x="2697480" y="5394960"/>
            <a:ext cx="1920240" cy="365760"/>
          </a:xfrm>
          <a:prstGeom prst="rect">
            <a:avLst/>
          </a:prstGeom>
          <a:noFill/>
        </p:spPr>
        <p:txBody>
          <a:bodyPr wrap="square" lIns="45720" tIns="18288" rIns="45720" bIns="18288" anchor="t">
            <a:spAutoFit/>
          </a:bodyPr>
          <a:lstStyle/>
          <a:p>
            <a:pPr algn="l"/>
            <a:r>
              <a:rPr sz="1400" b="1">
                <a:solidFill>
                  <a:srgbClr val="B197FC"/>
                </a:solidFill>
                <a:latin typeface="Calibri"/>
              </a:rPr>
              <a:t>2–4</a:t>
            </a:r>
          </a:p>
        </p:txBody>
      </p:sp>
      <p:sp>
        <p:nvSpPr>
          <p:cNvPr id="51" name="Rounded Rectangle 50"/>
          <p:cNvSpPr/>
          <p:nvPr/>
        </p:nvSpPr>
        <p:spPr>
          <a:xfrm>
            <a:off x="548640" y="6355080"/>
            <a:ext cx="11094415" cy="0"/>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13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914400" y="1280160"/>
            <a:ext cx="10362895" cy="4937760"/>
          </a:xfrm>
          <a:prstGeom prst="roundRect">
            <a:avLst/>
          </a:prstGeom>
          <a:solidFill>
            <a:srgbClr val="FFFFFF"/>
          </a:solidFill>
          <a:ln w="50800">
            <a:solidFill>
              <a:srgbClr val="B197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914400" y="1280160"/>
            <a:ext cx="10362895" cy="640080"/>
          </a:xfrm>
          <a:prstGeom prst="roundRect">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14400" y="1280160"/>
            <a:ext cx="10362895" cy="640080"/>
          </a:xfrm>
          <a:prstGeom prst="rect">
            <a:avLst/>
          </a:prstGeom>
          <a:noFill/>
        </p:spPr>
        <p:txBody>
          <a:bodyPr wrap="square" lIns="45720" tIns="18288" rIns="45720" bIns="18288" anchor="ctr">
            <a:spAutoFit/>
          </a:bodyPr>
          <a:lstStyle/>
          <a:p>
            <a:pPr algn="ctr"/>
            <a:r>
              <a:rPr sz="1800" b="1">
                <a:solidFill>
                  <a:srgbClr val="FFFFFF"/>
                </a:solidFill>
                <a:latin typeface="Calibri"/>
              </a:rPr>
              <a:t>🤓  DID YOU KNOW?</a:t>
            </a:r>
          </a:p>
        </p:txBody>
      </p:sp>
      <p:sp>
        <p:nvSpPr>
          <p:cNvPr id="17" name="TextBox 16"/>
          <p:cNvSpPr txBox="1"/>
          <p:nvPr/>
        </p:nvSpPr>
        <p:spPr>
          <a:xfrm>
            <a:off x="914400" y="2194560"/>
            <a:ext cx="10362895" cy="1280160"/>
          </a:xfrm>
          <a:prstGeom prst="rect">
            <a:avLst/>
          </a:prstGeom>
          <a:noFill/>
        </p:spPr>
        <p:txBody>
          <a:bodyPr wrap="square" lIns="45720" tIns="18288" rIns="45720" bIns="18288" anchor="ctr">
            <a:spAutoFit/>
          </a:bodyPr>
          <a:lstStyle/>
          <a:p>
            <a:pPr algn="ctr"/>
            <a:r>
              <a:rPr sz="11000" b="0">
                <a:solidFill>
                  <a:srgbClr val="B197FC"/>
                </a:solidFill>
                <a:latin typeface="Calibri"/>
              </a:rPr>
              <a:t>✨</a:t>
            </a:r>
          </a:p>
        </p:txBody>
      </p:sp>
      <p:sp>
        <p:nvSpPr>
          <p:cNvPr id="18" name="TextBox 17"/>
          <p:cNvSpPr txBox="1"/>
          <p:nvPr/>
        </p:nvSpPr>
        <p:spPr>
          <a:xfrm>
            <a:off x="1463040" y="3566160"/>
            <a:ext cx="9265615" cy="1280160"/>
          </a:xfrm>
          <a:prstGeom prst="rect">
            <a:avLst/>
          </a:prstGeom>
          <a:noFill/>
        </p:spPr>
        <p:txBody>
          <a:bodyPr wrap="square" lIns="45720" tIns="18288" rIns="45720" bIns="18288" anchor="ctr">
            <a:spAutoFit/>
          </a:bodyPr>
          <a:lstStyle/>
          <a:p>
            <a:pPr algn="ctr"/>
            <a:r>
              <a:rPr sz="2800" b="1">
                <a:solidFill>
                  <a:srgbClr val="1A3C5E"/>
                </a:solidFill>
                <a:latin typeface="Calibri"/>
              </a:rPr>
              <a:t>A single grain of sand holds about 10²⁰ atoms.</a:t>
            </a:r>
          </a:p>
        </p:txBody>
      </p:sp>
      <p:sp>
        <p:nvSpPr>
          <p:cNvPr id="19" name="TextBox 18"/>
          <p:cNvSpPr txBox="1"/>
          <p:nvPr/>
        </p:nvSpPr>
        <p:spPr>
          <a:xfrm>
            <a:off x="1463040" y="4846320"/>
            <a:ext cx="9265615" cy="1280160"/>
          </a:xfrm>
          <a:prstGeom prst="rect">
            <a:avLst/>
          </a:prstGeom>
          <a:noFill/>
        </p:spPr>
        <p:txBody>
          <a:bodyPr wrap="square" lIns="45720" tIns="18288" rIns="45720" bIns="18288" anchor="t">
            <a:spAutoFit/>
          </a:bodyPr>
          <a:lstStyle/>
          <a:p>
            <a:pPr algn="ctr"/>
            <a:r>
              <a:rPr sz="1600" b="0">
                <a:solidFill>
                  <a:srgbClr val="1F2D3D"/>
                </a:solidFill>
                <a:latin typeface="Calibri"/>
              </a:rPr>
              <a:t>That's more atoms in one grain than there are stars in our galaxy. Atoms are tiny — but very, very plentiful.</a:t>
            </a:r>
          </a:p>
        </p:txBody>
      </p:sp>
    </p:spTree>
  </p:cSld>
  <p:clrMapOvr>
    <a:masterClrMapping/>
  </p:clrMapOvr>
  <p:transition spd="med">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14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1828800" cy="457200"/>
          </a:xfrm>
          <a:prstGeom prst="roundRect">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1828800" cy="457200"/>
          </a:xfrm>
          <a:prstGeom prst="rect">
            <a:avLst/>
          </a:prstGeom>
          <a:noFill/>
        </p:spPr>
        <p:txBody>
          <a:bodyPr wrap="square" lIns="45720" tIns="18288" rIns="45720" bIns="18288" anchor="ctr">
            <a:spAutoFit/>
          </a:bodyPr>
          <a:lstStyle/>
          <a:p>
            <a:pPr algn="ctr"/>
            <a:r>
              <a:rPr sz="1300" b="1">
                <a:solidFill>
                  <a:srgbClr val="1F2D3D"/>
                </a:solidFill>
                <a:latin typeface="Calibri"/>
              </a:rPr>
              <a:t>KEY TERMS</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Atomic vocabulary you'll use forever</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5410047" cy="1691640"/>
          </a:xfrm>
          <a:prstGeom prst="roundRect">
            <a:avLst/>
          </a:prstGeom>
          <a:solidFill>
            <a:srgbClr val="FFFFFF"/>
          </a:solidFill>
          <a:ln w="38100">
            <a:solidFill>
              <a:srgbClr val="74C0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548640" y="2697480"/>
            <a:ext cx="5410047" cy="640080"/>
          </a:xfrm>
          <a:prstGeom prst="roundRect">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48640" y="2697480"/>
            <a:ext cx="5410047" cy="640080"/>
          </a:xfrm>
          <a:prstGeom prst="rect">
            <a:avLst/>
          </a:prstGeom>
          <a:noFill/>
        </p:spPr>
        <p:txBody>
          <a:bodyPr wrap="square" lIns="45720" tIns="18288" rIns="45720" bIns="18288" anchor="ctr">
            <a:spAutoFit/>
          </a:bodyPr>
          <a:lstStyle/>
          <a:p>
            <a:pPr algn="ctr"/>
            <a:r>
              <a:rPr sz="2000" b="1">
                <a:solidFill>
                  <a:srgbClr val="FFFFFF"/>
                </a:solidFill>
                <a:latin typeface="Calibri"/>
              </a:rPr>
              <a:t>Atom</a:t>
            </a:r>
          </a:p>
        </p:txBody>
      </p:sp>
      <p:sp>
        <p:nvSpPr>
          <p:cNvPr id="21" name="TextBox 20"/>
          <p:cNvSpPr txBox="1"/>
          <p:nvPr/>
        </p:nvSpPr>
        <p:spPr>
          <a:xfrm>
            <a:off x="731520" y="3474720"/>
            <a:ext cx="5044287" cy="777240"/>
          </a:xfrm>
          <a:prstGeom prst="rect">
            <a:avLst/>
          </a:prstGeom>
          <a:noFill/>
        </p:spPr>
        <p:txBody>
          <a:bodyPr wrap="square" lIns="45720" tIns="18288" rIns="45720" bIns="18288" anchor="ctr">
            <a:spAutoFit/>
          </a:bodyPr>
          <a:lstStyle/>
          <a:p>
            <a:pPr algn="l"/>
            <a:r>
              <a:rPr sz="1400" b="0">
                <a:solidFill>
                  <a:srgbClr val="1F2D3D"/>
                </a:solidFill>
                <a:latin typeface="Calibri"/>
              </a:rPr>
              <a:t>The smallest piece of any element. Cannot be cut chemically.</a:t>
            </a:r>
          </a:p>
        </p:txBody>
      </p:sp>
      <p:sp>
        <p:nvSpPr>
          <p:cNvPr id="22" name="Rounded Rectangle 21"/>
          <p:cNvSpPr/>
          <p:nvPr/>
        </p:nvSpPr>
        <p:spPr>
          <a:xfrm>
            <a:off x="6233007" y="2697480"/>
            <a:ext cx="5410047" cy="1691640"/>
          </a:xfrm>
          <a:prstGeom prst="roundRect">
            <a:avLst/>
          </a:prstGeom>
          <a:solidFill>
            <a:srgbClr val="FFFFFF"/>
          </a:solidFill>
          <a:ln w="38100">
            <a:solidFill>
              <a:srgbClr val="FF6B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6233007" y="2697480"/>
            <a:ext cx="5410047" cy="640080"/>
          </a:xfrm>
          <a:prstGeom prst="roundRect">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233007" y="2697480"/>
            <a:ext cx="5410047" cy="640080"/>
          </a:xfrm>
          <a:prstGeom prst="rect">
            <a:avLst/>
          </a:prstGeom>
          <a:noFill/>
        </p:spPr>
        <p:txBody>
          <a:bodyPr wrap="square" lIns="45720" tIns="18288" rIns="45720" bIns="18288" anchor="ctr">
            <a:spAutoFit/>
          </a:bodyPr>
          <a:lstStyle/>
          <a:p>
            <a:pPr algn="ctr"/>
            <a:r>
              <a:rPr sz="2000" b="1">
                <a:solidFill>
                  <a:srgbClr val="FFFFFF"/>
                </a:solidFill>
                <a:latin typeface="Calibri"/>
              </a:rPr>
              <a:t>Isotope</a:t>
            </a:r>
          </a:p>
        </p:txBody>
      </p:sp>
      <p:sp>
        <p:nvSpPr>
          <p:cNvPr id="25" name="TextBox 24"/>
          <p:cNvSpPr txBox="1"/>
          <p:nvPr/>
        </p:nvSpPr>
        <p:spPr>
          <a:xfrm>
            <a:off x="6415887" y="3474720"/>
            <a:ext cx="5044287" cy="777240"/>
          </a:xfrm>
          <a:prstGeom prst="rect">
            <a:avLst/>
          </a:prstGeom>
          <a:noFill/>
        </p:spPr>
        <p:txBody>
          <a:bodyPr wrap="square" lIns="45720" tIns="18288" rIns="45720" bIns="18288" anchor="ctr">
            <a:spAutoFit/>
          </a:bodyPr>
          <a:lstStyle/>
          <a:p>
            <a:pPr algn="l"/>
            <a:r>
              <a:rPr sz="1400" b="0">
                <a:solidFill>
                  <a:srgbClr val="1F2D3D"/>
                </a:solidFill>
                <a:latin typeface="Calibri"/>
              </a:rPr>
              <a:t>Same element, different number of neutrons. Carbon-12 vs. Carbon-14.</a:t>
            </a:r>
          </a:p>
        </p:txBody>
      </p:sp>
      <p:sp>
        <p:nvSpPr>
          <p:cNvPr id="26" name="Rounded Rectangle 25"/>
          <p:cNvSpPr/>
          <p:nvPr/>
        </p:nvSpPr>
        <p:spPr>
          <a:xfrm>
            <a:off x="548640" y="4663440"/>
            <a:ext cx="5410047" cy="1691640"/>
          </a:xfrm>
          <a:prstGeom prst="roundRect">
            <a:avLst/>
          </a:prstGeom>
          <a:solidFill>
            <a:srgbClr val="FFFFFF"/>
          </a:solidFill>
          <a:ln w="38100">
            <a:solidFill>
              <a:srgbClr val="FFA9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26"/>
          <p:cNvSpPr/>
          <p:nvPr/>
        </p:nvSpPr>
        <p:spPr>
          <a:xfrm>
            <a:off x="548640" y="4663440"/>
            <a:ext cx="5410047" cy="640080"/>
          </a:xfrm>
          <a:prstGeom prst="roundRect">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48640" y="4663440"/>
            <a:ext cx="5410047" cy="640080"/>
          </a:xfrm>
          <a:prstGeom prst="rect">
            <a:avLst/>
          </a:prstGeom>
          <a:noFill/>
        </p:spPr>
        <p:txBody>
          <a:bodyPr wrap="square" lIns="45720" tIns="18288" rIns="45720" bIns="18288" anchor="ctr">
            <a:spAutoFit/>
          </a:bodyPr>
          <a:lstStyle/>
          <a:p>
            <a:pPr algn="ctr"/>
            <a:r>
              <a:rPr sz="2000" b="1">
                <a:solidFill>
                  <a:srgbClr val="FFFFFF"/>
                </a:solidFill>
                <a:latin typeface="Calibri"/>
              </a:rPr>
              <a:t>Half-life</a:t>
            </a:r>
          </a:p>
        </p:txBody>
      </p:sp>
      <p:sp>
        <p:nvSpPr>
          <p:cNvPr id="29" name="TextBox 28"/>
          <p:cNvSpPr txBox="1"/>
          <p:nvPr/>
        </p:nvSpPr>
        <p:spPr>
          <a:xfrm>
            <a:off x="731520" y="5440679"/>
            <a:ext cx="5044287" cy="777240"/>
          </a:xfrm>
          <a:prstGeom prst="rect">
            <a:avLst/>
          </a:prstGeom>
          <a:noFill/>
        </p:spPr>
        <p:txBody>
          <a:bodyPr wrap="square" lIns="45720" tIns="18288" rIns="45720" bIns="18288" anchor="ctr">
            <a:spAutoFit/>
          </a:bodyPr>
          <a:lstStyle/>
          <a:p>
            <a:pPr algn="l"/>
            <a:r>
              <a:rPr sz="1400" b="0">
                <a:solidFill>
                  <a:srgbClr val="1F2D3D"/>
                </a:solidFill>
                <a:latin typeface="Calibri"/>
              </a:rPr>
              <a:t>Time for half a radioactive sample to decay. Radium-226: 1,600 years.</a:t>
            </a:r>
          </a:p>
        </p:txBody>
      </p:sp>
      <p:sp>
        <p:nvSpPr>
          <p:cNvPr id="30" name="Rounded Rectangle 29"/>
          <p:cNvSpPr/>
          <p:nvPr/>
        </p:nvSpPr>
        <p:spPr>
          <a:xfrm>
            <a:off x="6233007" y="4663440"/>
            <a:ext cx="5410047" cy="1691640"/>
          </a:xfrm>
          <a:prstGeom prst="roundRect">
            <a:avLst/>
          </a:prstGeom>
          <a:solidFill>
            <a:srgbClr val="FFFFFF"/>
          </a:solidFill>
          <a:ln w="38100">
            <a:solidFill>
              <a:srgbClr val="B197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6233007" y="4663440"/>
            <a:ext cx="5410047" cy="640080"/>
          </a:xfrm>
          <a:prstGeom prst="roundRect">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233007" y="4663440"/>
            <a:ext cx="5410047" cy="640080"/>
          </a:xfrm>
          <a:prstGeom prst="rect">
            <a:avLst/>
          </a:prstGeom>
          <a:noFill/>
        </p:spPr>
        <p:txBody>
          <a:bodyPr wrap="square" lIns="45720" tIns="18288" rIns="45720" bIns="18288" anchor="ctr">
            <a:spAutoFit/>
          </a:bodyPr>
          <a:lstStyle/>
          <a:p>
            <a:pPr algn="ctr"/>
            <a:r>
              <a:rPr sz="2000" b="1">
                <a:solidFill>
                  <a:srgbClr val="FFFFFF"/>
                </a:solidFill>
                <a:latin typeface="Calibri"/>
              </a:rPr>
              <a:t>Decay</a:t>
            </a:r>
          </a:p>
        </p:txBody>
      </p:sp>
      <p:sp>
        <p:nvSpPr>
          <p:cNvPr id="33" name="TextBox 32"/>
          <p:cNvSpPr txBox="1"/>
          <p:nvPr/>
        </p:nvSpPr>
        <p:spPr>
          <a:xfrm>
            <a:off x="6415887" y="5440679"/>
            <a:ext cx="5044287" cy="777240"/>
          </a:xfrm>
          <a:prstGeom prst="rect">
            <a:avLst/>
          </a:prstGeom>
          <a:noFill/>
        </p:spPr>
        <p:txBody>
          <a:bodyPr wrap="square" lIns="45720" tIns="18288" rIns="45720" bIns="18288" anchor="ctr">
            <a:spAutoFit/>
          </a:bodyPr>
          <a:lstStyle/>
          <a:p>
            <a:pPr algn="l"/>
            <a:r>
              <a:rPr sz="1400" b="0">
                <a:solidFill>
                  <a:srgbClr val="1F2D3D"/>
                </a:solidFill>
                <a:latin typeface="Calibri"/>
              </a:rPr>
              <a:t>When an unstable atom releases radiation and becomes a different element.</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15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2212848" cy="457200"/>
          </a:xfrm>
          <a:prstGeom prst="roundRect">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2212848" cy="457200"/>
          </a:xfrm>
          <a:prstGeom prst="rect">
            <a:avLst/>
          </a:prstGeom>
          <a:noFill/>
        </p:spPr>
        <p:txBody>
          <a:bodyPr wrap="square" lIns="45720" tIns="18288" rIns="45720" bIns="18288" anchor="ctr">
            <a:spAutoFit/>
          </a:bodyPr>
          <a:lstStyle/>
          <a:p>
            <a:pPr algn="ctr"/>
            <a:r>
              <a:rPr sz="1300" b="1">
                <a:solidFill>
                  <a:srgbClr val="1F2D3D"/>
                </a:solidFill>
                <a:latin typeface="Calibri"/>
              </a:rPr>
              <a:t>❓ QUICK QUIZ</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What is the BEST shielding for alpha radiation?</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548640" y="2697480"/>
            <a:ext cx="5532120" cy="1280160"/>
          </a:xfrm>
          <a:prstGeom prst="roundRect">
            <a:avLst/>
          </a:prstGeom>
          <a:solidFill>
            <a:srgbClr val="E9FBF6"/>
          </a:solidFill>
          <a:ln w="50800">
            <a:solidFill>
              <a:srgbClr val="4ECD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731520" y="2971800"/>
            <a:ext cx="731520" cy="731520"/>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2971800"/>
            <a:ext cx="731520" cy="731520"/>
          </a:xfrm>
          <a:prstGeom prst="rect">
            <a:avLst/>
          </a:prstGeom>
          <a:noFill/>
        </p:spPr>
        <p:txBody>
          <a:bodyPr wrap="square" lIns="45720" tIns="18288" rIns="45720" bIns="18288" anchor="ctr">
            <a:spAutoFit/>
          </a:bodyPr>
          <a:lstStyle/>
          <a:p>
            <a:pPr algn="ctr"/>
            <a:r>
              <a:rPr sz="2000" b="1">
                <a:solidFill>
                  <a:srgbClr val="FFFFFF"/>
                </a:solidFill>
                <a:latin typeface="Calibri"/>
              </a:rPr>
              <a:t>A</a:t>
            </a:r>
          </a:p>
        </p:txBody>
      </p:sp>
      <p:sp>
        <p:nvSpPr>
          <p:cNvPr id="21" name="TextBox 20"/>
          <p:cNvSpPr txBox="1"/>
          <p:nvPr/>
        </p:nvSpPr>
        <p:spPr>
          <a:xfrm>
            <a:off x="1600200" y="2880360"/>
            <a:ext cx="4297680" cy="914400"/>
          </a:xfrm>
          <a:prstGeom prst="rect">
            <a:avLst/>
          </a:prstGeom>
          <a:noFill/>
        </p:spPr>
        <p:txBody>
          <a:bodyPr wrap="square" lIns="45720" tIns="18288" rIns="45720" bIns="18288" anchor="ctr">
            <a:spAutoFit/>
          </a:bodyPr>
          <a:lstStyle/>
          <a:p>
            <a:pPr algn="l"/>
            <a:r>
              <a:rPr sz="1600" b="1">
                <a:solidFill>
                  <a:srgbClr val="1F2D3D"/>
                </a:solidFill>
                <a:latin typeface="Calibri"/>
              </a:rPr>
              <a:t>A sheet of paper or your skin</a:t>
            </a:r>
          </a:p>
        </p:txBody>
      </p:sp>
      <p:sp>
        <p:nvSpPr>
          <p:cNvPr id="22" name="TextBox 21"/>
          <p:cNvSpPr txBox="1"/>
          <p:nvPr/>
        </p:nvSpPr>
        <p:spPr>
          <a:xfrm>
            <a:off x="5486400" y="3108960"/>
            <a:ext cx="457200" cy="457200"/>
          </a:xfrm>
          <a:prstGeom prst="rect">
            <a:avLst/>
          </a:prstGeom>
          <a:noFill/>
        </p:spPr>
        <p:txBody>
          <a:bodyPr wrap="square" lIns="45720" tIns="18288" rIns="45720" bIns="18288" anchor="ctr">
            <a:spAutoFit/>
          </a:bodyPr>
          <a:lstStyle/>
          <a:p>
            <a:pPr algn="ctr"/>
            <a:r>
              <a:rPr sz="2200" b="1">
                <a:solidFill>
                  <a:srgbClr val="4ECDC4"/>
                </a:solidFill>
                <a:latin typeface="Calibri"/>
              </a:rPr>
              <a:t>✓</a:t>
            </a:r>
          </a:p>
        </p:txBody>
      </p:sp>
      <p:sp>
        <p:nvSpPr>
          <p:cNvPr id="23" name="Rounded Rectangle 22"/>
          <p:cNvSpPr/>
          <p:nvPr/>
        </p:nvSpPr>
        <p:spPr>
          <a:xfrm>
            <a:off x="6263640" y="2697480"/>
            <a:ext cx="5532120" cy="1280160"/>
          </a:xfrm>
          <a:prstGeom prst="roundRect">
            <a:avLst/>
          </a:prstGeom>
          <a:solidFill>
            <a:srgbClr val="FFFFFF"/>
          </a:solidFill>
          <a:ln w="25400">
            <a:solidFill>
              <a:srgbClr val="FF6B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6446520" y="2971800"/>
            <a:ext cx="731520" cy="731520"/>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446520" y="2971800"/>
            <a:ext cx="731520" cy="731520"/>
          </a:xfrm>
          <a:prstGeom prst="rect">
            <a:avLst/>
          </a:prstGeom>
          <a:noFill/>
        </p:spPr>
        <p:txBody>
          <a:bodyPr wrap="square" lIns="45720" tIns="18288" rIns="45720" bIns="18288" anchor="ctr">
            <a:spAutoFit/>
          </a:bodyPr>
          <a:lstStyle/>
          <a:p>
            <a:pPr algn="ctr"/>
            <a:r>
              <a:rPr sz="2000" b="1">
                <a:solidFill>
                  <a:srgbClr val="FFFFFF"/>
                </a:solidFill>
                <a:latin typeface="Calibri"/>
              </a:rPr>
              <a:t>B</a:t>
            </a:r>
          </a:p>
        </p:txBody>
      </p:sp>
      <p:sp>
        <p:nvSpPr>
          <p:cNvPr id="26" name="TextBox 25"/>
          <p:cNvSpPr txBox="1"/>
          <p:nvPr/>
        </p:nvSpPr>
        <p:spPr>
          <a:xfrm>
            <a:off x="7315200" y="2880360"/>
            <a:ext cx="4297680" cy="914400"/>
          </a:xfrm>
          <a:prstGeom prst="rect">
            <a:avLst/>
          </a:prstGeom>
          <a:noFill/>
        </p:spPr>
        <p:txBody>
          <a:bodyPr wrap="square" lIns="45720" tIns="18288" rIns="45720" bIns="18288" anchor="ctr">
            <a:spAutoFit/>
          </a:bodyPr>
          <a:lstStyle/>
          <a:p>
            <a:pPr algn="l"/>
            <a:r>
              <a:rPr sz="1600" b="0">
                <a:solidFill>
                  <a:srgbClr val="1F2D3D"/>
                </a:solidFill>
                <a:latin typeface="Calibri"/>
              </a:rPr>
              <a:t>Aluminium foil</a:t>
            </a:r>
          </a:p>
        </p:txBody>
      </p:sp>
      <p:sp>
        <p:nvSpPr>
          <p:cNvPr id="27" name="Rounded Rectangle 26"/>
          <p:cNvSpPr/>
          <p:nvPr/>
        </p:nvSpPr>
        <p:spPr>
          <a:xfrm>
            <a:off x="548640" y="4114800"/>
            <a:ext cx="5532120" cy="1280160"/>
          </a:xfrm>
          <a:prstGeom prst="roundRect">
            <a:avLst/>
          </a:prstGeom>
          <a:solidFill>
            <a:srgbClr val="FFFFFF"/>
          </a:solidFill>
          <a:ln w="25400">
            <a:solidFill>
              <a:srgbClr val="FFA9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731520" y="4389120"/>
            <a:ext cx="731520" cy="73152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31520" y="4389120"/>
            <a:ext cx="731520" cy="731520"/>
          </a:xfrm>
          <a:prstGeom prst="rect">
            <a:avLst/>
          </a:prstGeom>
          <a:noFill/>
        </p:spPr>
        <p:txBody>
          <a:bodyPr wrap="square" lIns="45720" tIns="18288" rIns="45720" bIns="18288" anchor="ctr">
            <a:spAutoFit/>
          </a:bodyPr>
          <a:lstStyle/>
          <a:p>
            <a:pPr algn="ctr"/>
            <a:r>
              <a:rPr sz="2000" b="1">
                <a:solidFill>
                  <a:srgbClr val="FFFFFF"/>
                </a:solidFill>
                <a:latin typeface="Calibri"/>
              </a:rPr>
              <a:t>C</a:t>
            </a:r>
          </a:p>
        </p:txBody>
      </p:sp>
      <p:sp>
        <p:nvSpPr>
          <p:cNvPr id="30" name="TextBox 29"/>
          <p:cNvSpPr txBox="1"/>
          <p:nvPr/>
        </p:nvSpPr>
        <p:spPr>
          <a:xfrm>
            <a:off x="1600200" y="4297680"/>
            <a:ext cx="4297680" cy="914400"/>
          </a:xfrm>
          <a:prstGeom prst="rect">
            <a:avLst/>
          </a:prstGeom>
          <a:noFill/>
        </p:spPr>
        <p:txBody>
          <a:bodyPr wrap="square" lIns="45720" tIns="18288" rIns="45720" bIns="18288" anchor="ctr">
            <a:spAutoFit/>
          </a:bodyPr>
          <a:lstStyle/>
          <a:p>
            <a:pPr algn="l"/>
            <a:r>
              <a:rPr sz="1600" b="0">
                <a:solidFill>
                  <a:srgbClr val="1F2D3D"/>
                </a:solidFill>
                <a:latin typeface="Calibri"/>
              </a:rPr>
              <a:t>A thick concrete wall</a:t>
            </a:r>
          </a:p>
        </p:txBody>
      </p:sp>
      <p:sp>
        <p:nvSpPr>
          <p:cNvPr id="31" name="Rounded Rectangle 30"/>
          <p:cNvSpPr/>
          <p:nvPr/>
        </p:nvSpPr>
        <p:spPr>
          <a:xfrm>
            <a:off x="6263640" y="4114800"/>
            <a:ext cx="5532120" cy="1280160"/>
          </a:xfrm>
          <a:prstGeom prst="roundRect">
            <a:avLst/>
          </a:prstGeom>
          <a:solidFill>
            <a:srgbClr val="FFFFFF"/>
          </a:solidFill>
          <a:ln w="25400">
            <a:solidFill>
              <a:srgbClr val="B197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6446520" y="4389120"/>
            <a:ext cx="731520" cy="731520"/>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6446520" y="4389120"/>
            <a:ext cx="731520" cy="731520"/>
          </a:xfrm>
          <a:prstGeom prst="rect">
            <a:avLst/>
          </a:prstGeom>
          <a:noFill/>
        </p:spPr>
        <p:txBody>
          <a:bodyPr wrap="square" lIns="45720" tIns="18288" rIns="45720" bIns="18288" anchor="ctr">
            <a:spAutoFit/>
          </a:bodyPr>
          <a:lstStyle/>
          <a:p>
            <a:pPr algn="ctr"/>
            <a:r>
              <a:rPr sz="2000" b="1">
                <a:solidFill>
                  <a:srgbClr val="FFFFFF"/>
                </a:solidFill>
                <a:latin typeface="Calibri"/>
              </a:rPr>
              <a:t>D</a:t>
            </a:r>
          </a:p>
        </p:txBody>
      </p:sp>
      <p:sp>
        <p:nvSpPr>
          <p:cNvPr id="34" name="TextBox 33"/>
          <p:cNvSpPr txBox="1"/>
          <p:nvPr/>
        </p:nvSpPr>
        <p:spPr>
          <a:xfrm>
            <a:off x="7315200" y="4297680"/>
            <a:ext cx="4297680" cy="914400"/>
          </a:xfrm>
          <a:prstGeom prst="rect">
            <a:avLst/>
          </a:prstGeom>
          <a:noFill/>
        </p:spPr>
        <p:txBody>
          <a:bodyPr wrap="square" lIns="45720" tIns="18288" rIns="45720" bIns="18288" anchor="ctr">
            <a:spAutoFit/>
          </a:bodyPr>
          <a:lstStyle/>
          <a:p>
            <a:pPr algn="l"/>
            <a:r>
              <a:rPr sz="1600" b="0">
                <a:solidFill>
                  <a:srgbClr val="1F2D3D"/>
                </a:solidFill>
                <a:latin typeface="Calibri"/>
              </a:rPr>
              <a:t>A lead apron</a:t>
            </a:r>
          </a:p>
        </p:txBody>
      </p:sp>
      <p:sp>
        <p:nvSpPr>
          <p:cNvPr id="35" name="Rounded Rectangle 34"/>
          <p:cNvSpPr/>
          <p:nvPr/>
        </p:nvSpPr>
        <p:spPr>
          <a:xfrm>
            <a:off x="548640" y="5623560"/>
            <a:ext cx="11094415" cy="594360"/>
          </a:xfrm>
          <a:prstGeom prst="roundRect">
            <a:avLst/>
          </a:prstGeom>
          <a:solidFill>
            <a:srgbClr val="FFD93D"/>
          </a:solidFill>
          <a:ln w="19050">
            <a:solidFill>
              <a:srgbClr val="FFA9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777240" y="5623560"/>
            <a:ext cx="10637215" cy="594360"/>
          </a:xfrm>
          <a:prstGeom prst="rect">
            <a:avLst/>
          </a:prstGeom>
          <a:noFill/>
        </p:spPr>
        <p:txBody>
          <a:bodyPr wrap="square" lIns="45720" tIns="18288" rIns="45720" bIns="18288" anchor="ctr">
            <a:spAutoFit/>
          </a:bodyPr>
          <a:lstStyle/>
          <a:p>
            <a:pPr algn="l"/>
            <a:r>
              <a:rPr sz="1400" b="1">
                <a:solidFill>
                  <a:srgbClr val="1F2D3D"/>
                </a:solidFill>
                <a:latin typeface="Calibri"/>
              </a:rPr>
              <a:t>💡  Alpha particles are big and slow. Even a sheet of paper stops them. They're only dangerous if INHALED or swallowed (e.g., radon).</a:t>
            </a:r>
          </a:p>
        </p:txBody>
      </p:sp>
    </p:spTree>
  </p:cSld>
  <p:clrMapOvr>
    <a:masterClrMapping/>
  </p:clrMapOvr>
  <p:transition spd="med">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16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1828800" cy="457200"/>
          </a:xfrm>
          <a:prstGeom prst="roundRect">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1828800" cy="457200"/>
          </a:xfrm>
          <a:prstGeom prst="rect">
            <a:avLst/>
          </a:prstGeom>
          <a:noFill/>
        </p:spPr>
        <p:txBody>
          <a:bodyPr wrap="square" lIns="45720" tIns="18288" rIns="45720" bIns="18288" anchor="ctr">
            <a:spAutoFit/>
          </a:bodyPr>
          <a:lstStyle/>
          <a:p>
            <a:pPr algn="ctr"/>
            <a:r>
              <a:rPr sz="1300" b="1">
                <a:solidFill>
                  <a:srgbClr val="1F2D3D"/>
                </a:solidFill>
                <a:latin typeface="Calibri"/>
              </a:rPr>
              <a:t>IMPACT</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Radon kills more Americans than drunk drivers</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48640" y="2743200"/>
            <a:ext cx="11094415" cy="2194560"/>
          </a:xfrm>
          <a:prstGeom prst="rect">
            <a:avLst/>
          </a:prstGeom>
          <a:noFill/>
        </p:spPr>
        <p:txBody>
          <a:bodyPr wrap="square" lIns="45720" tIns="18288" rIns="45720" bIns="18288" anchor="ctr">
            <a:spAutoFit/>
          </a:bodyPr>
          <a:lstStyle/>
          <a:p>
            <a:pPr algn="ctr"/>
            <a:r>
              <a:rPr sz="18000" b="1">
                <a:solidFill>
                  <a:srgbClr val="1A3C5E"/>
                </a:solidFill>
                <a:latin typeface="Calibri"/>
              </a:rPr>
              <a:t>21,000</a:t>
            </a:r>
          </a:p>
        </p:txBody>
      </p:sp>
      <p:sp>
        <p:nvSpPr>
          <p:cNvPr id="19" name="TextBox 18"/>
          <p:cNvSpPr txBox="1"/>
          <p:nvPr/>
        </p:nvSpPr>
        <p:spPr>
          <a:xfrm>
            <a:off x="548640" y="4846320"/>
            <a:ext cx="11094415" cy="548640"/>
          </a:xfrm>
          <a:prstGeom prst="rect">
            <a:avLst/>
          </a:prstGeom>
          <a:noFill/>
        </p:spPr>
        <p:txBody>
          <a:bodyPr wrap="square" lIns="45720" tIns="18288" rIns="45720" bIns="18288" anchor="t">
            <a:spAutoFit/>
          </a:bodyPr>
          <a:lstStyle/>
          <a:p>
            <a:pPr algn="ctr"/>
            <a:r>
              <a:rPr sz="2200" b="1">
                <a:solidFill>
                  <a:srgbClr val="FFA94D"/>
                </a:solidFill>
                <a:latin typeface="Calibri"/>
              </a:rPr>
              <a:t>lung-cancer deaths / year (US)</a:t>
            </a:r>
          </a:p>
        </p:txBody>
      </p:sp>
      <p:sp>
        <p:nvSpPr>
          <p:cNvPr id="20" name="Rounded Rectangle 19"/>
          <p:cNvSpPr/>
          <p:nvPr/>
        </p:nvSpPr>
        <p:spPr>
          <a:xfrm>
            <a:off x="1828800" y="5486400"/>
            <a:ext cx="8534095" cy="640080"/>
          </a:xfrm>
          <a:prstGeom prst="roundRect">
            <a:avLst/>
          </a:prstGeom>
          <a:solidFill>
            <a:srgbClr val="FFD93D"/>
          </a:solidFill>
          <a:ln w="19050">
            <a:solidFill>
              <a:srgbClr val="FFA9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828800" y="5486400"/>
            <a:ext cx="8534095" cy="640080"/>
          </a:xfrm>
          <a:prstGeom prst="rect">
            <a:avLst/>
          </a:prstGeom>
          <a:noFill/>
        </p:spPr>
        <p:txBody>
          <a:bodyPr wrap="square" lIns="45720" tIns="18288" rIns="45720" bIns="18288" anchor="ctr">
            <a:spAutoFit/>
          </a:bodyPr>
          <a:lstStyle/>
          <a:p>
            <a:pPr algn="ctr"/>
            <a:r>
              <a:rPr sz="1500" b="1">
                <a:solidFill>
                  <a:srgbClr val="1F2D3D"/>
                </a:solidFill>
                <a:latin typeface="Calibri"/>
              </a:rPr>
              <a:t>#1 cause of lung cancer in non-smokers — and the easiest one to prevent with a $20 test kit.</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55448" y="704088"/>
            <a:ext cx="329184" cy="329184"/>
          </a:xfrm>
          <a:prstGeom prst="ellipse">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67512" y="530352"/>
            <a:ext cx="219456" cy="219456"/>
          </a:xfrm>
          <a:prstGeom prst="ellipse">
            <a:avLst/>
          </a:prstGeom>
          <a:solidFill>
            <a:srgbClr val="FF6B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356848" y="841248"/>
            <a:ext cx="329184" cy="329184"/>
          </a:xfrm>
          <a:prstGeom prst="ellipse">
            <a:avLst/>
          </a:prstGeom>
          <a:solidFill>
            <a:srgbClr val="74C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1750040" y="411480"/>
            <a:ext cx="182880" cy="182880"/>
          </a:xfrm>
          <a:prstGeom prst="ellipse">
            <a:avLst/>
          </a:prstGeom>
          <a:solidFill>
            <a:srgbClr val="FFA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74904" y="6272784"/>
            <a:ext cx="256032" cy="256032"/>
          </a:xfrm>
          <a:prstGeom prst="ellipse">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466576" y="6117336"/>
            <a:ext cx="292608" cy="292608"/>
          </a:xfrm>
          <a:prstGeom prst="ellipse">
            <a:avLst/>
          </a:prstGeom>
          <a:solidFill>
            <a:srgbClr val="B19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65760" y="292608"/>
            <a:ext cx="2926080" cy="384048"/>
          </a:xfrm>
          <a:prstGeom prst="roundRect">
            <a:avLst/>
          </a:prstGeom>
          <a:solidFill>
            <a:srgbClr val="1A3C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 y="292608"/>
            <a:ext cx="2926080" cy="384048"/>
          </a:xfrm>
          <a:prstGeom prst="rect">
            <a:avLst/>
          </a:prstGeom>
          <a:noFill/>
        </p:spPr>
        <p:txBody>
          <a:bodyPr wrap="square" lIns="45720" tIns="18288" rIns="45720" bIns="18288" anchor="ctr">
            <a:spAutoFit/>
          </a:bodyPr>
          <a:lstStyle/>
          <a:p>
            <a:pPr algn="ctr"/>
            <a:r>
              <a:rPr sz="1200" b="1">
                <a:solidFill>
                  <a:srgbClr val="FFFFFF"/>
                </a:solidFill>
                <a:latin typeface="Calibri"/>
              </a:rPr>
              <a:t>🧪  Chemdu  ·  Level 1</a:t>
            </a:r>
          </a:p>
        </p:txBody>
      </p:sp>
      <p:sp>
        <p:nvSpPr>
          <p:cNvPr id="11" name="TextBox 10"/>
          <p:cNvSpPr txBox="1"/>
          <p:nvPr/>
        </p:nvSpPr>
        <p:spPr>
          <a:xfrm>
            <a:off x="7436815" y="292608"/>
            <a:ext cx="4389120" cy="384048"/>
          </a:xfrm>
          <a:prstGeom prst="rect">
            <a:avLst/>
          </a:prstGeom>
          <a:noFill/>
        </p:spPr>
        <p:txBody>
          <a:bodyPr wrap="square" lIns="45720" tIns="18288" rIns="45720" bIns="18288" anchor="ctr">
            <a:spAutoFit/>
          </a:bodyPr>
          <a:lstStyle/>
          <a:p>
            <a:pPr algn="r"/>
            <a:r>
              <a:rPr sz="1200" b="1">
                <a:solidFill>
                  <a:srgbClr val="1A3C5E"/>
                </a:solidFill>
                <a:latin typeface="Calibri"/>
              </a:rPr>
              <a:t>Lecture 1: Atomic Structure</a:t>
            </a:r>
          </a:p>
        </p:txBody>
      </p:sp>
      <p:sp>
        <p:nvSpPr>
          <p:cNvPr id="12" name="TextBox 11"/>
          <p:cNvSpPr txBox="1"/>
          <p:nvPr/>
        </p:nvSpPr>
        <p:spPr>
          <a:xfrm>
            <a:off x="10728655" y="6492240"/>
            <a:ext cx="1097280" cy="274320"/>
          </a:xfrm>
          <a:prstGeom prst="rect">
            <a:avLst/>
          </a:prstGeom>
          <a:noFill/>
        </p:spPr>
        <p:txBody>
          <a:bodyPr wrap="square" lIns="45720" tIns="18288" rIns="45720" bIns="18288" anchor="t">
            <a:spAutoFit/>
          </a:bodyPr>
          <a:lstStyle/>
          <a:p>
            <a:pPr algn="r"/>
            <a:r>
              <a:rPr sz="1100" b="1">
                <a:solidFill>
                  <a:srgbClr val="8D99AE"/>
                </a:solidFill>
                <a:latin typeface="Calibri"/>
              </a:rPr>
              <a:t>17  /  17</a:t>
            </a:r>
          </a:p>
        </p:txBody>
      </p:sp>
      <p:sp>
        <p:nvSpPr>
          <p:cNvPr id="13" name="TextBox 12"/>
          <p:cNvSpPr txBox="1"/>
          <p:nvPr/>
        </p:nvSpPr>
        <p:spPr>
          <a:xfrm>
            <a:off x="365760" y="6492240"/>
            <a:ext cx="3657600" cy="274320"/>
          </a:xfrm>
          <a:prstGeom prst="rect">
            <a:avLst/>
          </a:prstGeom>
          <a:noFill/>
        </p:spPr>
        <p:txBody>
          <a:bodyPr wrap="square" lIns="45720" tIns="18288" rIns="45720" bIns="18288" anchor="t">
            <a:spAutoFit/>
          </a:bodyPr>
          <a:lstStyle/>
          <a:p>
            <a:pPr algn="l"/>
            <a:r>
              <a:rPr sz="1100" b="0">
                <a:solidFill>
                  <a:srgbClr val="8D99AE"/>
                </a:solidFill>
                <a:latin typeface="Calibri"/>
              </a:rPr>
              <a:t>chemdu.org</a:t>
            </a:r>
          </a:p>
        </p:txBody>
      </p:sp>
      <p:sp>
        <p:nvSpPr>
          <p:cNvPr id="14" name="Rounded Rectangle 13"/>
          <p:cNvSpPr/>
          <p:nvPr/>
        </p:nvSpPr>
        <p:spPr>
          <a:xfrm>
            <a:off x="548640" y="960120"/>
            <a:ext cx="1828800" cy="457200"/>
          </a:xfrm>
          <a:prstGeom prst="roundRect">
            <a:avLst/>
          </a:prstGeom>
          <a:solidFill>
            <a:srgbClr val="4ECD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960120"/>
            <a:ext cx="1828800" cy="457200"/>
          </a:xfrm>
          <a:prstGeom prst="rect">
            <a:avLst/>
          </a:prstGeom>
          <a:noFill/>
        </p:spPr>
        <p:txBody>
          <a:bodyPr wrap="square" lIns="45720" tIns="18288" rIns="45720" bIns="18288" anchor="ctr">
            <a:spAutoFit/>
          </a:bodyPr>
          <a:lstStyle/>
          <a:p>
            <a:pPr algn="ctr"/>
            <a:r>
              <a:rPr sz="1300" b="1">
                <a:solidFill>
                  <a:srgbClr val="1F2D3D"/>
                </a:solidFill>
                <a:latin typeface="Calibri"/>
              </a:rPr>
              <a:t>WRAP-UP</a:t>
            </a:r>
          </a:p>
        </p:txBody>
      </p:sp>
      <p:sp>
        <p:nvSpPr>
          <p:cNvPr id="16" name="TextBox 15"/>
          <p:cNvSpPr txBox="1"/>
          <p:nvPr/>
        </p:nvSpPr>
        <p:spPr>
          <a:xfrm>
            <a:off x="548640" y="1527048"/>
            <a:ext cx="11094415" cy="914400"/>
          </a:xfrm>
          <a:prstGeom prst="rect">
            <a:avLst/>
          </a:prstGeom>
          <a:noFill/>
        </p:spPr>
        <p:txBody>
          <a:bodyPr wrap="square" lIns="45720" tIns="18288" rIns="45720" bIns="18288" anchor="t">
            <a:spAutoFit/>
          </a:bodyPr>
          <a:lstStyle/>
          <a:p>
            <a:pPr algn="l"/>
            <a:r>
              <a:rPr sz="3600" b="1">
                <a:solidFill>
                  <a:srgbClr val="1A3C5E"/>
                </a:solidFill>
                <a:latin typeface="Calibri"/>
              </a:rPr>
              <a:t>You learned… so you can…</a:t>
            </a:r>
          </a:p>
        </p:txBody>
      </p:sp>
      <p:sp>
        <p:nvSpPr>
          <p:cNvPr id="17" name="Rounded Rectangle 16"/>
          <p:cNvSpPr/>
          <p:nvPr/>
        </p:nvSpPr>
        <p:spPr>
          <a:xfrm>
            <a:off x="548640" y="2377440"/>
            <a:ext cx="2011680" cy="73152"/>
          </a:xfrm>
          <a:prstGeom prst="round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8" name="Table 17"/>
          <p:cNvGraphicFramePr>
            <a:graphicFrameLocks noGrp="1"/>
          </p:cNvGraphicFramePr>
          <p:nvPr/>
        </p:nvGraphicFramePr>
        <p:xfrm>
          <a:off x="548640" y="2697480"/>
          <a:ext cx="11094415" cy="32918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608015">
                  <a:extLst>
                    <a:ext uri="{9D8B030D-6E8A-4147-A177-3AD203B41FA5}">
                      <a16:colId xmlns:a16="http://schemas.microsoft.com/office/drawing/2014/main" val="20001"/>
                    </a:ext>
                  </a:extLst>
                </a:gridCol>
              </a:tblGrid>
              <a:tr h="548640">
                <a:tc>
                  <a:txBody>
                    <a:bodyPr/>
                    <a:lstStyle/>
                    <a:p>
                      <a:pPr algn="l"/>
                      <a:r>
                        <a:rPr sz="1500" b="1">
                          <a:solidFill>
                            <a:srgbClr val="FFFFFF"/>
                          </a:solidFill>
                          <a:latin typeface="Calibri"/>
                        </a:rPr>
                        <a:t>🎓  You learned that…</a:t>
                      </a:r>
                    </a:p>
                  </a:txBody>
                  <a:tcPr marL="146304" marT="73152" marB="36576">
                    <a:solidFill>
                      <a:srgbClr val="1A3C5E"/>
                    </a:solidFill>
                  </a:tcPr>
                </a:tc>
                <a:tc>
                  <a:txBody>
                    <a:bodyPr/>
                    <a:lstStyle/>
                    <a:p>
                      <a:pPr algn="l"/>
                      <a:r>
                        <a:rPr sz="1500" b="1">
                          <a:solidFill>
                            <a:srgbClr val="FFFFFF"/>
                          </a:solidFill>
                          <a:latin typeface="Calibri"/>
                        </a:rPr>
                        <a:t>🚀  So you can…</a:t>
                      </a:r>
                    </a:p>
                  </a:txBody>
                  <a:tcPr marL="146304" marT="73152" marB="36576">
                    <a:solidFill>
                      <a:srgbClr val="4ECDC4"/>
                    </a:solidFill>
                  </a:tcPr>
                </a:tc>
                <a:extLst>
                  <a:ext uri="{0D108BD9-81ED-4DB2-BD59-A6C34878D82A}">
                    <a16:rowId xmlns:a16="http://schemas.microsoft.com/office/drawing/2014/main" val="10000"/>
                  </a:ext>
                </a:extLst>
              </a:tr>
              <a:tr h="548640">
                <a:tc>
                  <a:txBody>
                    <a:bodyPr/>
                    <a:lstStyle/>
                    <a:p>
                      <a:pPr algn="l"/>
                      <a:r>
                        <a:rPr sz="1400">
                          <a:solidFill>
                            <a:srgbClr val="1F2D3D"/>
                          </a:solidFill>
                          <a:latin typeface="Calibri"/>
                        </a:rPr>
                        <a:t>Atoms have protons, neutrons, electrons</a:t>
                      </a:r>
                    </a:p>
                  </a:txBody>
                  <a:tcPr marL="146304" marT="73152" marB="36576">
                    <a:solidFill>
                      <a:srgbClr val="FFFFFF"/>
                    </a:solidFill>
                  </a:tcPr>
                </a:tc>
                <a:tc>
                  <a:txBody>
                    <a:bodyPr/>
                    <a:lstStyle/>
                    <a:p>
                      <a:pPr algn="l"/>
                      <a:r>
                        <a:rPr sz="1400" b="1">
                          <a:solidFill>
                            <a:srgbClr val="1F2D3D"/>
                          </a:solidFill>
                          <a:latin typeface="Calibri"/>
                        </a:rPr>
                        <a:t>Read a periodic table and know what an "ion" is</a:t>
                      </a:r>
                    </a:p>
                  </a:txBody>
                  <a:tcPr marL="146304" marT="73152" marB="36576">
                    <a:solidFill>
                      <a:srgbClr val="FFFFFF"/>
                    </a:solidFill>
                  </a:tcPr>
                </a:tc>
                <a:extLst>
                  <a:ext uri="{0D108BD9-81ED-4DB2-BD59-A6C34878D82A}">
                    <a16:rowId xmlns:a16="http://schemas.microsoft.com/office/drawing/2014/main" val="10001"/>
                  </a:ext>
                </a:extLst>
              </a:tr>
              <a:tr h="548640">
                <a:tc>
                  <a:txBody>
                    <a:bodyPr/>
                    <a:lstStyle/>
                    <a:p>
                      <a:pPr algn="l"/>
                      <a:r>
                        <a:rPr sz="1400">
                          <a:solidFill>
                            <a:srgbClr val="1F2D3D"/>
                          </a:solidFill>
                          <a:latin typeface="Calibri"/>
                        </a:rPr>
                        <a:t>Some atoms are unstable and emit radiation</a:t>
                      </a:r>
                    </a:p>
                  </a:txBody>
                  <a:tcPr marL="146304" marT="73152" marB="36576">
                    <a:solidFill>
                      <a:srgbClr val="F8F9FC"/>
                    </a:solidFill>
                  </a:tcPr>
                </a:tc>
                <a:tc>
                  <a:txBody>
                    <a:bodyPr/>
                    <a:lstStyle/>
                    <a:p>
                      <a:pPr algn="l"/>
                      <a:r>
                        <a:rPr sz="1400" b="1">
                          <a:solidFill>
                            <a:srgbClr val="1F2D3D"/>
                          </a:solidFill>
                          <a:latin typeface="Calibri"/>
                        </a:rPr>
                        <a:t>Recognise the trefoil symbol and respond appropriately</a:t>
                      </a:r>
                    </a:p>
                  </a:txBody>
                  <a:tcPr marL="146304" marT="73152" marB="36576">
                    <a:solidFill>
                      <a:srgbClr val="F8F9FC"/>
                    </a:solidFill>
                  </a:tcPr>
                </a:tc>
                <a:extLst>
                  <a:ext uri="{0D108BD9-81ED-4DB2-BD59-A6C34878D82A}">
                    <a16:rowId xmlns:a16="http://schemas.microsoft.com/office/drawing/2014/main" val="10002"/>
                  </a:ext>
                </a:extLst>
              </a:tr>
              <a:tr h="548640">
                <a:tc>
                  <a:txBody>
                    <a:bodyPr/>
                    <a:lstStyle/>
                    <a:p>
                      <a:pPr algn="l"/>
                      <a:r>
                        <a:rPr sz="1400">
                          <a:solidFill>
                            <a:srgbClr val="1F2D3D"/>
                          </a:solidFill>
                          <a:latin typeface="Calibri"/>
                        </a:rPr>
                        <a:t>Three radiation types: α, β, γ</a:t>
                      </a:r>
                    </a:p>
                  </a:txBody>
                  <a:tcPr marL="146304" marT="73152" marB="36576">
                    <a:solidFill>
                      <a:srgbClr val="FFFFFF"/>
                    </a:solidFill>
                  </a:tcPr>
                </a:tc>
                <a:tc>
                  <a:txBody>
                    <a:bodyPr/>
                    <a:lstStyle/>
                    <a:p>
                      <a:pPr algn="l"/>
                      <a:r>
                        <a:rPr sz="1400" b="1">
                          <a:solidFill>
                            <a:srgbClr val="1F2D3D"/>
                          </a:solidFill>
                          <a:latin typeface="Calibri"/>
                        </a:rPr>
                        <a:t>Choose the right shielding (paper, foil, lead)</a:t>
                      </a:r>
                    </a:p>
                  </a:txBody>
                  <a:tcPr marL="146304" marT="73152" marB="36576">
                    <a:solidFill>
                      <a:srgbClr val="FFFFFF"/>
                    </a:solidFill>
                  </a:tcPr>
                </a:tc>
                <a:extLst>
                  <a:ext uri="{0D108BD9-81ED-4DB2-BD59-A6C34878D82A}">
                    <a16:rowId xmlns:a16="http://schemas.microsoft.com/office/drawing/2014/main" val="10003"/>
                  </a:ext>
                </a:extLst>
              </a:tr>
              <a:tr h="548640">
                <a:tc>
                  <a:txBody>
                    <a:bodyPr/>
                    <a:lstStyle/>
                    <a:p>
                      <a:pPr algn="l"/>
                      <a:r>
                        <a:rPr sz="1400">
                          <a:solidFill>
                            <a:srgbClr val="1F2D3D"/>
                          </a:solidFill>
                          <a:latin typeface="Calibri"/>
                        </a:rPr>
                        <a:t>Radon is the biggest home radiation risk</a:t>
                      </a:r>
                    </a:p>
                  </a:txBody>
                  <a:tcPr marL="146304" marT="73152" marB="36576">
                    <a:solidFill>
                      <a:srgbClr val="F8F9FC"/>
                    </a:solidFill>
                  </a:tcPr>
                </a:tc>
                <a:tc>
                  <a:txBody>
                    <a:bodyPr/>
                    <a:lstStyle/>
                    <a:p>
                      <a:pPr algn="l"/>
                      <a:r>
                        <a:rPr sz="1400" b="1">
                          <a:solidFill>
                            <a:srgbClr val="1F2D3D"/>
                          </a:solidFill>
                          <a:latin typeface="Calibri"/>
                        </a:rPr>
                        <a:t>Test your basement and decide if mitigation is worth it</a:t>
                      </a:r>
                    </a:p>
                  </a:txBody>
                  <a:tcPr marL="146304" marT="73152" marB="36576">
                    <a:solidFill>
                      <a:srgbClr val="F8F9FC"/>
                    </a:solidFill>
                  </a:tcPr>
                </a:tc>
                <a:extLst>
                  <a:ext uri="{0D108BD9-81ED-4DB2-BD59-A6C34878D82A}">
                    <a16:rowId xmlns:a16="http://schemas.microsoft.com/office/drawing/2014/main" val="10004"/>
                  </a:ext>
                </a:extLst>
              </a:tr>
              <a:tr h="548640">
                <a:tc>
                  <a:txBody>
                    <a:bodyPr/>
                    <a:lstStyle/>
                    <a:p>
                      <a:pPr algn="l"/>
                      <a:r>
                        <a:rPr sz="1400">
                          <a:solidFill>
                            <a:srgbClr val="1F2D3D"/>
                          </a:solidFill>
                          <a:latin typeface="Calibri"/>
                        </a:rPr>
                        <a:t>Old radium watches glow because of decay</a:t>
                      </a:r>
                    </a:p>
                  </a:txBody>
                  <a:tcPr marL="146304" marT="73152" marB="36576">
                    <a:solidFill>
                      <a:srgbClr val="FFFFFF"/>
                    </a:solidFill>
                  </a:tcPr>
                </a:tc>
                <a:tc>
                  <a:txBody>
                    <a:bodyPr/>
                    <a:lstStyle/>
                    <a:p>
                      <a:pPr algn="l"/>
                      <a:r>
                        <a:rPr sz="1400" b="1">
                          <a:solidFill>
                            <a:srgbClr val="1F2D3D"/>
                          </a:solidFill>
                          <a:latin typeface="Calibri"/>
                        </a:rPr>
                        <a:t>Handle one safely without panic</a:t>
                      </a:r>
                    </a:p>
                  </a:txBody>
                  <a:tcPr marL="146304" marT="73152" marB="36576">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1597</Words>
  <Application>Microsoft Office PowerPoint</Application>
  <PresentationFormat>Widescreen</PresentationFormat>
  <Paragraphs>288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Ogar Ichire</cp:lastModifiedBy>
  <cp:revision>2</cp:revision>
  <dcterms:created xsi:type="dcterms:W3CDTF">2013-01-27T09:14:16Z</dcterms:created>
  <dcterms:modified xsi:type="dcterms:W3CDTF">2026-05-07T16:54:13Z</dcterms:modified>
  <cp:category/>
</cp:coreProperties>
</file>